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7" Type="http://schemas.openxmlformats.org/officeDocument/2006/relationships/image" Target="../media/image16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5.jpeg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 /><Relationship Id="rId7" Type="http://schemas.openxmlformats.org/officeDocument/2006/relationships/image" Target="../media/image18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17.png" /><Relationship Id="rId5" Type="http://schemas.openxmlformats.org/officeDocument/2006/relationships/slideLayout" Target="../slideLayouts/slideLayout4.xml" /><Relationship Id="rId4" Type="http://schemas.openxmlformats.org/officeDocument/2006/relationships/video" Target="../media/media2.mp4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5433D-CB6F-F844-A225-F7BFD8F6E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>
                <a:solidFill>
                  <a:srgbClr val="C00000"/>
                </a:solidFill>
              </a:rPr>
              <a:t>№1 Практикалык иш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0BC0-6937-1A45-883F-F8A74CAC33B4}"/>
              </a:ext>
            </a:extLst>
          </p:cNvPr>
          <p:cNvSpPr txBox="1"/>
          <p:nvPr/>
        </p:nvSpPr>
        <p:spPr>
          <a:xfrm>
            <a:off x="8292108" y="301883"/>
            <a:ext cx="369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1">
                <a:solidFill>
                  <a:srgbClr val="7030A0"/>
                </a:solidFill>
              </a:rPr>
              <a:t>11 ➖  классс</a:t>
            </a:r>
          </a:p>
        </p:txBody>
      </p:sp>
    </p:spTree>
    <p:extLst>
      <p:ext uri="{BB962C8B-B14F-4D97-AF65-F5344CB8AC3E}">
        <p14:creationId xmlns:p14="http://schemas.microsoft.com/office/powerpoint/2010/main" val="350442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30735-F7AB-614B-841C-AAFEFDFF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433" y="1366175"/>
            <a:ext cx="9601196" cy="4125649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92D050"/>
                </a:solidFill>
              </a:rPr>
              <a:t>Практикалык иштин максаты: Спирттер менен альдегиддерди аныктоо үчүн сапаттык реакцияларды жүргүзүү жана алардын касиеттерин салыштыруу</a:t>
            </a:r>
          </a:p>
        </p:txBody>
      </p:sp>
    </p:spTree>
    <p:extLst>
      <p:ext uri="{BB962C8B-B14F-4D97-AF65-F5344CB8AC3E}">
        <p14:creationId xmlns:p14="http://schemas.microsoft.com/office/powerpoint/2010/main" val="7186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C40082-D4EA-244B-B6B5-DF0129CEB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870" y="988696"/>
            <a:ext cx="8470629" cy="1458038"/>
          </a:xfrm>
        </p:spPr>
        <p:txBody>
          <a:bodyPr>
            <a:normAutofit/>
          </a:bodyPr>
          <a:lstStyle/>
          <a:p>
            <a:r>
              <a:rPr lang="ru-RU" sz="2800" b="1">
                <a:solidFill>
                  <a:schemeClr val="accent4">
                    <a:lumMod val="50000"/>
                  </a:schemeClr>
                </a:solidFill>
              </a:rPr>
              <a:t>Керектүү реактивдер: </a:t>
            </a:r>
            <a:r>
              <a:rPr lang="ru-RU" sz="2800">
                <a:solidFill>
                  <a:schemeClr val="accent4">
                    <a:lumMod val="50000"/>
                  </a:schemeClr>
                </a:solidFill>
              </a:rPr>
              <a:t>натрийдин гидроксиди(NaOH), жездин сульфаты (CaSO</a:t>
            </a:r>
            <a:r>
              <a:rPr lang="ru-RU" sz="2800" baseline="-25000">
                <a:solidFill>
                  <a:schemeClr val="accent4">
                    <a:lumMod val="50000"/>
                  </a:schemeClr>
                </a:solidFill>
              </a:rPr>
              <a:t>4</a:t>
            </a:r>
            <a:r>
              <a:rPr lang="ru-RU" sz="2800">
                <a:solidFill>
                  <a:schemeClr val="accent4">
                    <a:lumMod val="50000"/>
                  </a:schemeClr>
                </a:solidFill>
              </a:rPr>
              <a:t>), глицерин, фармалин</a:t>
            </a:r>
            <a:endParaRPr lang="ru-RU" sz="2800" b="1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1A082C27-0C8B-A74D-ADA0-ACB0F899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32" y="3792854"/>
            <a:ext cx="2609850" cy="207645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E1BE30C-F1CB-8143-A19E-D38C9C95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248" y="3926683"/>
            <a:ext cx="2851547" cy="214231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4F1904D-5663-F141-AF70-E984BE7FE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968" y="2547460"/>
            <a:ext cx="2095500" cy="20955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7B7D0D0-420D-9444-83D8-6A18D8C1E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1" y="2847974"/>
            <a:ext cx="1935957" cy="30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3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8AF1C-E5B6-6448-8EBB-7EBE046A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628" y="982132"/>
            <a:ext cx="9835970" cy="875243"/>
          </a:xfrm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chemeClr val="accent3">
                    <a:lumMod val="50000"/>
                  </a:schemeClr>
                </a:solidFill>
              </a:rPr>
              <a:t>Керектүү идиштер:</a:t>
            </a:r>
            <a:r>
              <a:rPr lang="ru-RU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i="1">
                <a:solidFill>
                  <a:schemeClr val="accent3">
                    <a:lumMod val="50000"/>
                  </a:schemeClr>
                </a:solidFill>
              </a:rPr>
              <a:t>пробирка, держатель, стакан, өлчөөчү пробирка, пипетка, спирт шамы.</a:t>
            </a:r>
            <a:endParaRPr lang="ru-RU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6EEE25B-02F8-6D41-A177-F1684FD35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28" y="2577041"/>
            <a:ext cx="2404090" cy="2432279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9E34431-3682-894D-BBB9-59E9A4C3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842" y="2577041"/>
            <a:ext cx="1478756" cy="172751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88FDED6-1963-7B4B-86FA-C5698D47E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151" y="2443319"/>
            <a:ext cx="2659948" cy="199496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DB3A3FC-73FF-7B43-B7C6-1703E3B2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099" y="4572002"/>
            <a:ext cx="2349499" cy="156633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CF79637-1FA6-5C42-9ACC-D2262B5E8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812" y="3440799"/>
            <a:ext cx="1950244" cy="2460876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265F72C3-EE3A-DC46-95DA-57E7FE7AC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002" y="4572002"/>
            <a:ext cx="2396150" cy="14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6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A3F5D-E7F0-BB46-8830-80C58D720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7030A0"/>
                </a:solidFill>
              </a:rPr>
              <a:t>Иштин жүрүшү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F086B7-5A9A-2E42-AE31-C78FEFE2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4105" y="2560320"/>
            <a:ext cx="4718304" cy="3310128"/>
          </a:xfrm>
        </p:spPr>
        <p:txBody>
          <a:bodyPr>
            <a:normAutofit fontScale="92500" lnSpcReduction="20000"/>
          </a:bodyPr>
          <a:lstStyle/>
          <a:p>
            <a:r>
              <a:rPr lang="ru-RU"/>
              <a:t>1- тажрыйба: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Глицериндин жездин (||) гидроксиди менен болгон реакция.</a:t>
            </a:r>
          </a:p>
          <a:p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Прибиркага 2мл натрийдин гидроксидинин (NaOH) эритмесин куйгула жана чөкмө түшкөнгө чекти жездин (||) сульфатынын  (CaSO</a:t>
            </a:r>
            <a:r>
              <a:rPr lang="ru-RU" baseline="-2500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) эритмесин тамчылаткыла, пайда болгон чөкмөнүн үстүнө 2мл глицеринди куюп чайкпгыла. Эмнени байкадынар?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E4AEF-4CC5-0745-B84B-37190258B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2409" y="2560320"/>
            <a:ext cx="5591841" cy="3310128"/>
          </a:xfrm>
        </p:spPr>
        <p:txBody>
          <a:bodyPr>
            <a:normAutofit fontScale="92500" lnSpcReduction="20000"/>
          </a:bodyPr>
          <a:lstStyle/>
          <a:p>
            <a:r>
              <a:rPr lang="ru-RU"/>
              <a:t>2- тажрыйба: </a:t>
            </a:r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Метанал же формальдегиддин жездин (||) гидроксиди менен болгон реакциясы.</a:t>
            </a:r>
          </a:p>
          <a:p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Прибиркага 2мл натрийдин гидроксидинин (NaOH) эритмесин куйгула жана чөкмө түшкөнгө чекти жездин сульфатын (CaSO</a:t>
            </a:r>
            <a:r>
              <a:rPr lang="ru-RU" baseline="-2500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) эритмесин тамчылаткыла. Пайда болгон чөкмөгө ( жездин (II) гидроксиди) фармалин (формальдегиддин суудагы эритмеси) кошкула жана бир аз ысытабыз. Эмнени байкадынар?</a:t>
            </a:r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EFC3679-5726-1847-910F-16EE69465870}"/>
              </a:ext>
            </a:extLst>
          </p:cNvPr>
          <p:cNvCxnSpPr>
            <a:cxnSpLocks/>
          </p:cNvCxnSpPr>
          <p:nvPr/>
        </p:nvCxnSpPr>
        <p:spPr>
          <a:xfrm>
            <a:off x="5552409" y="2285999"/>
            <a:ext cx="0" cy="406550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006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C91B0-BDAA-2C4A-9A1F-4FEF4315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Иштин жүрүшүн видео аркылуу көргүлө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FEB6C6-FAFA-A340-87FB-FCAEA3AC33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/>
              <a:t>1 тажрыйба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154E68-A98C-E242-8691-44D9A353DA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/>
              <a:t>2 тажрыйба</a:t>
            </a:r>
          </a:p>
        </p:txBody>
      </p:sp>
      <p:pic>
        <p:nvPicPr>
          <p:cNvPr id="7" name="galleryContent1266213612978195836.mp4">
            <a:hlinkClick r:id="" action="ppaction://media"/>
            <a:extLst>
              <a:ext uri="{FF2B5EF4-FFF2-40B4-BE49-F238E27FC236}">
                <a16:creationId xmlns:a16="http://schemas.microsoft.com/office/drawing/2014/main" id="{6D21F4E6-51DE-874C-91CE-6021A97EA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09" y="3136899"/>
            <a:ext cx="4718305" cy="2870206"/>
          </a:xfrm>
          <a:prstGeom prst="rect">
            <a:avLst/>
          </a:prstGeom>
        </p:spPr>
      </p:pic>
      <p:pic>
        <p:nvPicPr>
          <p:cNvPr id="8" name="galleryContent4182653046729409905.mp4">
            <a:hlinkClick r:id="" action="ppaction://media"/>
            <a:extLst>
              <a:ext uri="{FF2B5EF4-FFF2-40B4-BE49-F238E27FC236}">
                <a16:creationId xmlns:a16="http://schemas.microsoft.com/office/drawing/2014/main" id="{F274940B-9326-C444-842B-B8B3FAA78B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5247" y="3108104"/>
            <a:ext cx="4718305" cy="28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28AAE-EEA7-0D4A-B935-A444E964E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solidFill>
                  <a:srgbClr val="0070C0"/>
                </a:solidFill>
              </a:rPr>
              <a:t>1- тажрыйба боюнча реакциянын жүрүшү: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0184C5-EB87-0E4B-B91C-7C4159F42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162" y="2797845"/>
            <a:ext cx="8274177" cy="3310128"/>
          </a:xfrm>
        </p:spPr>
        <p:txBody>
          <a:bodyPr>
            <a:normAutofit fontScale="92500" lnSpcReduction="20000"/>
          </a:bodyPr>
          <a:lstStyle/>
          <a:p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NaOH + CuSO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4 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→ Cu(OH)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↓ + Na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SO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4 </a:t>
            </a:r>
            <a:endParaRPr lang="ru-RU">
              <a:solidFill>
                <a:schemeClr val="accent4">
                  <a:lumMod val="50000"/>
                </a:schemeClr>
              </a:solidFill>
            </a:endParaRPr>
          </a:p>
          <a:p>
            <a:endParaRPr lang="ru-RU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CH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—OH                                       CH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—O</a:t>
            </a:r>
          </a:p>
          <a:p>
            <a:pPr marL="0" indent="0">
              <a:buNone/>
            </a:pP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   |                                                       |                     Cu</a:t>
            </a:r>
          </a:p>
          <a:p>
            <a:pPr marL="0" indent="0">
              <a:buNone/>
            </a:pP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   CH —OH    + Cu(OH)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↓   →        CH —O                         + H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O</a:t>
            </a:r>
          </a:p>
          <a:p>
            <a:pPr marL="0" indent="0">
              <a:buNone/>
            </a:pP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    |                                                      |</a:t>
            </a:r>
          </a:p>
          <a:p>
            <a:pPr marL="0" indent="0">
              <a:buNone/>
            </a:pP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    CH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—OH                                        CH</a:t>
            </a:r>
            <a:r>
              <a:rPr lang="ru-RU" baseline="-2500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—OH</a:t>
            </a:r>
          </a:p>
          <a:p>
            <a:pPr marL="0" indent="0">
              <a:buNone/>
            </a:pP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  Глицерин.                                       Жездин глицераты ( көк түстө)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6F6287F-5780-9145-8C5E-D9C03C606ED5}"/>
              </a:ext>
            </a:extLst>
          </p:cNvPr>
          <p:cNvCxnSpPr>
            <a:cxnSpLocks/>
          </p:cNvCxnSpPr>
          <p:nvPr/>
        </p:nvCxnSpPr>
        <p:spPr>
          <a:xfrm>
            <a:off x="7132229" y="3756230"/>
            <a:ext cx="511584" cy="306778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99B9A5C-98D7-2D4C-8100-80BB9545E9FA}"/>
              </a:ext>
            </a:extLst>
          </p:cNvPr>
          <p:cNvCxnSpPr>
            <a:cxnSpLocks/>
          </p:cNvCxnSpPr>
          <p:nvPr/>
        </p:nvCxnSpPr>
        <p:spPr>
          <a:xfrm flipH="1">
            <a:off x="7132229" y="4342749"/>
            <a:ext cx="591952" cy="22032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9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6C3AF-A032-8440-B4CE-553780BC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solidFill>
                  <a:srgbClr val="00B0F0"/>
                </a:solidFill>
              </a:rPr>
              <a:t>2- тажрыйба боюнча реакциянын жүрүшү: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DBED9-ED1B-1B45-8E2B-484BDA178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4999" y="2652136"/>
            <a:ext cx="9598150" cy="3310128"/>
          </a:xfrm>
        </p:spPr>
        <p:txBody>
          <a:bodyPr>
            <a:normAutofit lnSpcReduction="10000"/>
          </a:bodyPr>
          <a:lstStyle/>
          <a:p>
            <a:r>
              <a:rPr lang="ru-RU"/>
              <a:t>NaOH + CuSO</a:t>
            </a:r>
            <a:r>
              <a:rPr lang="ru-RU" baseline="-25000"/>
              <a:t>4</a:t>
            </a:r>
            <a:r>
              <a:rPr lang="ru-RU"/>
              <a:t>  →  Cu(OH)</a:t>
            </a:r>
            <a:r>
              <a:rPr lang="ru-RU" baseline="-25000"/>
              <a:t>2 </a:t>
            </a:r>
            <a:r>
              <a:rPr lang="ru-RU"/>
              <a:t>↓  + Na</a:t>
            </a:r>
            <a:r>
              <a:rPr lang="ru-RU" baseline="-25000"/>
              <a:t>2</a:t>
            </a:r>
            <a:r>
              <a:rPr lang="ru-RU"/>
              <a:t>SO</a:t>
            </a:r>
            <a:r>
              <a:rPr lang="ru-RU" baseline="-25000"/>
              <a:t>4</a:t>
            </a:r>
            <a:r>
              <a:rPr lang="ru-RU"/>
              <a:t> </a:t>
            </a:r>
          </a:p>
          <a:p>
            <a:pPr marL="0" indent="0">
              <a:buNone/>
            </a:pPr>
            <a:r>
              <a:rPr lang="ru-RU"/>
              <a:t>                  </a:t>
            </a:r>
          </a:p>
          <a:p>
            <a:pPr marL="0" indent="0">
              <a:buNone/>
            </a:pPr>
            <a:r>
              <a:rPr lang="ru-RU"/>
              <a:t>                  O                                                   O</a:t>
            </a:r>
          </a:p>
          <a:p>
            <a:r>
              <a:rPr lang="ru-RU"/>
              <a:t>H—C             + 2Cu(OH)</a:t>
            </a:r>
            <a:r>
              <a:rPr lang="ru-RU" baseline="-25000"/>
              <a:t>2</a:t>
            </a:r>
            <a:r>
              <a:rPr lang="ru-RU"/>
              <a:t>↓   →  H—C                   +  Cu </a:t>
            </a:r>
            <a:r>
              <a:rPr lang="ru-RU" baseline="-25000"/>
              <a:t>2</a:t>
            </a:r>
            <a:r>
              <a:rPr lang="ru-RU"/>
              <a:t>O   +  2H</a:t>
            </a:r>
            <a:r>
              <a:rPr lang="ru-RU" baseline="-25000"/>
              <a:t>2</a:t>
            </a:r>
            <a:r>
              <a:rPr lang="ru-RU"/>
              <a:t>O</a:t>
            </a:r>
          </a:p>
          <a:p>
            <a:pPr marL="0" indent="0">
              <a:buNone/>
            </a:pPr>
            <a:r>
              <a:rPr lang="ru-RU"/>
              <a:t>                   H                                                   ОН</a:t>
            </a:r>
          </a:p>
          <a:p>
            <a:pPr marL="0" indent="0">
              <a:buNone/>
            </a:pPr>
            <a:r>
              <a:rPr lang="ru-RU"/>
              <a:t>       фармалин.                                   Кумурска              кирпич кызыл түстө</a:t>
            </a:r>
          </a:p>
          <a:p>
            <a:pPr marL="0" indent="0">
              <a:buNone/>
            </a:pPr>
            <a:r>
              <a:rPr lang="ru-RU"/>
              <a:t>                                                              кислотасы</a:t>
            </a:r>
          </a:p>
        </p:txBody>
      </p:sp>
      <p:sp>
        <p:nvSpPr>
          <p:cNvPr id="62" name="Равно 61">
            <a:extLst>
              <a:ext uri="{FF2B5EF4-FFF2-40B4-BE49-F238E27FC236}">
                <a16:creationId xmlns:a16="http://schemas.microsoft.com/office/drawing/2014/main" id="{AE4B60AB-80AF-0441-8072-BDCE4C425EC3}"/>
              </a:ext>
            </a:extLst>
          </p:cNvPr>
          <p:cNvSpPr/>
          <p:nvPr/>
        </p:nvSpPr>
        <p:spPr>
          <a:xfrm rot="19231406">
            <a:off x="6279563" y="3449434"/>
            <a:ext cx="424639" cy="1239209"/>
          </a:xfrm>
          <a:prstGeom prst="mathEqual">
            <a:avLst>
              <a:gd name="adj1" fmla="val 82"/>
              <a:gd name="adj2" fmla="val 1176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Равно 63">
            <a:extLst>
              <a:ext uri="{FF2B5EF4-FFF2-40B4-BE49-F238E27FC236}">
                <a16:creationId xmlns:a16="http://schemas.microsoft.com/office/drawing/2014/main" id="{A1CD29BB-24CD-C44C-8FA2-85CE02C13A0B}"/>
              </a:ext>
            </a:extLst>
          </p:cNvPr>
          <p:cNvSpPr/>
          <p:nvPr/>
        </p:nvSpPr>
        <p:spPr>
          <a:xfrm rot="19231406">
            <a:off x="2235336" y="3449433"/>
            <a:ext cx="424639" cy="1239209"/>
          </a:xfrm>
          <a:prstGeom prst="mathEqual">
            <a:avLst>
              <a:gd name="adj1" fmla="val 82"/>
              <a:gd name="adj2" fmla="val 1176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Знак ''минус'' 64">
            <a:extLst>
              <a:ext uri="{FF2B5EF4-FFF2-40B4-BE49-F238E27FC236}">
                <a16:creationId xmlns:a16="http://schemas.microsoft.com/office/drawing/2014/main" id="{FCA37224-09CB-D94A-83A3-03BD222E5D3D}"/>
              </a:ext>
            </a:extLst>
          </p:cNvPr>
          <p:cNvSpPr/>
          <p:nvPr/>
        </p:nvSpPr>
        <p:spPr>
          <a:xfrm rot="2396008">
            <a:off x="2249712" y="3735749"/>
            <a:ext cx="395884" cy="1807369"/>
          </a:xfrm>
          <a:prstGeom prst="mathMinus">
            <a:avLst>
              <a:gd name="adj1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Знак ''минус'' 66">
            <a:extLst>
              <a:ext uri="{FF2B5EF4-FFF2-40B4-BE49-F238E27FC236}">
                <a16:creationId xmlns:a16="http://schemas.microsoft.com/office/drawing/2014/main" id="{D436D1D8-05FC-2347-BC35-21809B081DD2}"/>
              </a:ext>
            </a:extLst>
          </p:cNvPr>
          <p:cNvSpPr/>
          <p:nvPr/>
        </p:nvSpPr>
        <p:spPr>
          <a:xfrm rot="2009741">
            <a:off x="6293940" y="3778601"/>
            <a:ext cx="395884" cy="1807369"/>
          </a:xfrm>
          <a:prstGeom prst="mathMinus">
            <a:avLst>
              <a:gd name="adj1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9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12915-E351-3946-ACD7-5808D6B53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75046"/>
            <a:ext cx="9601196" cy="3500571"/>
          </a:xfrm>
        </p:spPr>
        <p:txBody>
          <a:bodyPr>
            <a:normAutofit/>
          </a:bodyPr>
          <a:lstStyle/>
          <a:p>
            <a:br>
              <a:rPr lang="ru-RU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>
                <a:solidFill>
                  <a:schemeClr val="accent4">
                    <a:lumMod val="60000"/>
                    <a:lumOff val="40000"/>
                  </a:schemeClr>
                </a:solidFill>
              </a:rPr>
              <a:t>Реакциянын жүрүшүндө эмнени байкадынар?</a:t>
            </a:r>
            <a:br>
              <a:rPr lang="ru-RU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>
                <a:solidFill>
                  <a:schemeClr val="accent4">
                    <a:lumMod val="60000"/>
                    <a:lumOff val="40000"/>
                  </a:schemeClr>
                </a:solidFill>
              </a:rPr>
              <a:t>Байкаганыңарды лабораториялык иш тетрадыңарга жазгылы.</a:t>
            </a:r>
          </a:p>
        </p:txBody>
      </p:sp>
    </p:spTree>
    <p:extLst>
      <p:ext uri="{BB962C8B-B14F-4D97-AF65-F5344CB8AC3E}">
        <p14:creationId xmlns:p14="http://schemas.microsoft.com/office/powerpoint/2010/main" val="1245394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Натуральные материалы</vt:lpstr>
      <vt:lpstr>№1 Практикалык иш</vt:lpstr>
      <vt:lpstr>Практикалык иштин максаты: Спирттер менен альдегиддерди аныктоо үчүн сапаттык реакцияларды жүргүзүү жана алардын касиеттерин салыштыруу</vt:lpstr>
      <vt:lpstr>Презентация PowerPoint</vt:lpstr>
      <vt:lpstr>Керектүү идиштер: пробирка, держатель, стакан, өлчөөчү пробирка, пипетка, спирт шамы.</vt:lpstr>
      <vt:lpstr>Иштин жүрүшү</vt:lpstr>
      <vt:lpstr>Иштин жүрүшүн видео аркылуу көргүлө</vt:lpstr>
      <vt:lpstr>1- тажрыйба боюнча реакциянын жүрүшү:</vt:lpstr>
      <vt:lpstr>2- тажрыйба боюнча реакциянын жүрүшү:</vt:lpstr>
      <vt:lpstr> Реакциянын жүрүшүндө эмнени байкадынар? Байкаганыңарды лабораториялык иш тетрадыңарга жазгылы.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№1 Практикалык иш</dc:title>
  <dc:creator>996777239728</dc:creator>
  <cp:lastModifiedBy>996990005503</cp:lastModifiedBy>
  <cp:revision>5</cp:revision>
  <dcterms:created xsi:type="dcterms:W3CDTF">2020-09-26T07:30:27Z</dcterms:created>
  <dcterms:modified xsi:type="dcterms:W3CDTF">2022-11-25T11:52:10Z</dcterms:modified>
</cp:coreProperties>
</file>