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  <p:sldMasterId id="2147483989" r:id="rId2"/>
    <p:sldMasterId id="2147484006" r:id="rId3"/>
    <p:sldMasterId id="2147484023" r:id="rId4"/>
  </p:sldMasterIdLst>
  <p:notesMasterIdLst>
    <p:notesMasterId r:id="rId24"/>
  </p:notesMasterIdLst>
  <p:sldIdLst>
    <p:sldId id="488" r:id="rId5"/>
    <p:sldId id="489" r:id="rId6"/>
    <p:sldId id="486" r:id="rId7"/>
    <p:sldId id="450" r:id="rId8"/>
    <p:sldId id="451" r:id="rId9"/>
    <p:sldId id="438" r:id="rId10"/>
    <p:sldId id="466" r:id="rId11"/>
    <p:sldId id="465" r:id="rId12"/>
    <p:sldId id="483" r:id="rId13"/>
    <p:sldId id="469" r:id="rId14"/>
    <p:sldId id="470" r:id="rId15"/>
    <p:sldId id="482" r:id="rId16"/>
    <p:sldId id="474" r:id="rId17"/>
    <p:sldId id="475" r:id="rId18"/>
    <p:sldId id="476" r:id="rId19"/>
    <p:sldId id="459" r:id="rId20"/>
    <p:sldId id="444" r:id="rId21"/>
    <p:sldId id="473" r:id="rId22"/>
    <p:sldId id="384" r:id="rId2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72" autoAdjust="0"/>
    <p:restoredTop sz="94534" autoAdjust="0"/>
  </p:normalViewPr>
  <p:slideViewPr>
    <p:cSldViewPr snapToGrid="0">
      <p:cViewPr varScale="1">
        <p:scale>
          <a:sx n="82" d="100"/>
          <a:sy n="82" d="100"/>
        </p:scale>
        <p:origin x="67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7C414-EC62-42E7-8C04-CF45A0DE8D3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A041C-4B3B-400B-AC88-CD16ABB6A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3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7713"/>
            <a:ext cx="6607175" cy="3717925"/>
          </a:xfrm>
          <a:solidFill>
            <a:srgbClr val="FFFFFF"/>
          </a:solidFill>
          <a:ln/>
        </p:spPr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05345" y="4716868"/>
            <a:ext cx="4985818" cy="4466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66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7713"/>
            <a:ext cx="6607175" cy="3717925"/>
          </a:xfrm>
          <a:solidFill>
            <a:srgbClr val="FFFFFF"/>
          </a:solidFill>
          <a:ln/>
        </p:spPr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905345" y="4716868"/>
            <a:ext cx="4985818" cy="4466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78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Достаточное для заражения количество вируса находится только в крови, сперме, вагинальной жидкости и грудном молоке. Грубо говоря, в остальных экскретах организма содержание ВИЧ настолько мало, что не способно привести к инфицированию.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615BB5-8656-45AD-81E4-74AF16C1734A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42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7713"/>
            <a:ext cx="6607175" cy="3717925"/>
          </a:xfrm>
          <a:solidFill>
            <a:srgbClr val="FFFFFF"/>
          </a:solidFill>
          <a:ln/>
        </p:spPr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905345" y="4716868"/>
            <a:ext cx="4985818" cy="4466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418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274C-DEB1-4783-8C74-74EC8F99BCC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1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5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3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0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38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0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8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41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14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18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9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6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37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52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95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76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742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48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15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72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96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6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09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76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91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05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06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50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54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04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0626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1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90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480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11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46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75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55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91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249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4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13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23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63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22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667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24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44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80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475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10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8217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256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19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0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7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5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9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8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6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8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D11CDF-36A5-4651-80E9-8473351DE39E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072412-3308-4F9D-B5DD-667AE7A9F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8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79714"/>
            <a:ext cx="11074400" cy="508518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             1-декабрь </a:t>
            </a:r>
            <a:r>
              <a:rPr lang="ru-RU" sz="5400" b="1" i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  <a:t>б\</a:t>
            </a:r>
            <a:r>
              <a:rPr lang="ru-RU" sz="5400" b="1" i="1" dirty="0" err="1" smtClean="0">
                <a:solidFill>
                  <a:srgbClr val="FF0000"/>
                </a:solidFill>
                <a:latin typeface="A97_Oktom_Times" panose="02020500000000000000" pitchFamily="18" charset="0"/>
              </a:rPr>
              <a:t>тк</a:t>
            </a:r>
            <a:r>
              <a:rPr lang="ru-RU" sz="5400" b="1" i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  <a:t>\л</a:t>
            </a:r>
            <a:br>
              <a:rPr lang="ru-RU" sz="5400" b="1" i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  <a:t>   д\</a:t>
            </a:r>
            <a:r>
              <a:rPr lang="ru-RU" sz="5400" b="1" i="1" dirty="0" err="1" smtClean="0">
                <a:solidFill>
                  <a:srgbClr val="FF0000"/>
                </a:solidFill>
                <a:latin typeface="A97_Oktom_Times" panose="02020500000000000000" pitchFamily="18" charset="0"/>
              </a:rPr>
              <a:t>йнъл</a:t>
            </a:r>
            <a:r>
              <a:rPr lang="ru-RU" sz="5400" b="1" i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  <a:t>\к </a:t>
            </a:r>
            <a:br>
              <a:rPr lang="ru-RU" sz="5400" b="1" i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  <a:t>         </a:t>
            </a:r>
            <a:r>
              <a:rPr lang="ru-RU" sz="5400" b="1" i="1" dirty="0" err="1" smtClean="0">
                <a:solidFill>
                  <a:srgbClr val="FF0000"/>
                </a:solidFill>
                <a:latin typeface="A97_Oktom_Times" panose="02020500000000000000" pitchFamily="18" charset="0"/>
              </a:rPr>
              <a:t>СПИДке</a:t>
            </a:r>
            <a:r>
              <a:rPr lang="ru-RU" sz="5400" b="1" i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  <a:t> </a:t>
            </a:r>
            <a:r>
              <a:rPr lang="ru-RU" sz="5400" b="1" i="1" dirty="0" err="1" smtClean="0">
                <a:solidFill>
                  <a:srgbClr val="FF0000"/>
                </a:solidFill>
                <a:latin typeface="A97_Oktom_Times" panose="02020500000000000000" pitchFamily="18" charset="0"/>
              </a:rPr>
              <a:t>каршы</a:t>
            </a:r>
            <a:r>
              <a:rPr lang="ru-RU" sz="5400" b="1" i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  <a:t>  к\</a:t>
            </a:r>
            <a:r>
              <a:rPr lang="ru-RU" sz="5400" b="1" i="1" dirty="0" err="1" smtClean="0">
                <a:solidFill>
                  <a:srgbClr val="FF0000"/>
                </a:solidFill>
                <a:latin typeface="A97_Oktom_Times" panose="02020500000000000000" pitchFamily="18" charset="0"/>
              </a:rPr>
              <a:t>ръш</a:t>
            </a:r>
            <a:r>
              <a:rPr lang="ru-RU" sz="5400" b="1" i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  <a:t>\\ к\н\!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6550"/>
            <a:ext cx="10769600" cy="7223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3400" dirty="0" smtClean="0">
                <a:solidFill>
                  <a:schemeClr val="tx1"/>
                </a:solidFill>
              </a:rPr>
              <a:t>СПИД вирусу</a:t>
            </a:r>
            <a:endParaRPr lang="ru-RU" altLang="ru-RU" sz="34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10647363" cy="37766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Ал </a:t>
            </a:r>
            <a:r>
              <a:rPr lang="ru-RU" sz="2800" dirty="0" err="1" smtClean="0">
                <a:solidFill>
                  <a:schemeClr val="tx1"/>
                </a:solidFill>
              </a:rPr>
              <a:t>адамдын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организиминин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бардык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суюк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чъйрълър</a:t>
            </a:r>
            <a:r>
              <a:rPr lang="ru-RU" sz="28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\</a:t>
            </a:r>
            <a:r>
              <a:rPr lang="ru-RU" sz="28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ндъ</a:t>
            </a:r>
            <a:r>
              <a:rPr lang="ru-RU" sz="28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кездешет,бирок</a:t>
            </a:r>
            <a:r>
              <a:rPr lang="ru-RU" sz="28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алардын</a:t>
            </a:r>
            <a:r>
              <a:rPr lang="ru-RU" sz="28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концентрациясы</a:t>
            </a:r>
            <a:r>
              <a:rPr lang="ru-RU" sz="28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бирдей</a:t>
            </a:r>
            <a:r>
              <a:rPr lang="ru-RU" sz="28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эмес</a:t>
            </a:r>
            <a:r>
              <a:rPr lang="ru-RU" sz="28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Канда</a:t>
            </a:r>
            <a:r>
              <a:rPr lang="ru-RU" sz="28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(3000ден </a:t>
            </a:r>
            <a:r>
              <a:rPr lang="ru-RU" sz="28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ашык</a:t>
            </a:r>
            <a:r>
              <a:rPr lang="ru-RU" sz="28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 1мл)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i="1" u="sng" dirty="0" err="1" smtClean="0">
                <a:solidFill>
                  <a:schemeClr val="tx1"/>
                </a:solidFill>
              </a:rPr>
              <a:t>Спермада</a:t>
            </a:r>
            <a:r>
              <a:rPr lang="ru-RU" sz="2800" i="1" u="sng" dirty="0" smtClean="0">
                <a:solidFill>
                  <a:schemeClr val="tx1"/>
                </a:solidFill>
              </a:rPr>
              <a:t> (20-40 </a:t>
            </a:r>
            <a:r>
              <a:rPr lang="ru-RU" sz="2800" i="1" u="sng" dirty="0" err="1" smtClean="0">
                <a:solidFill>
                  <a:schemeClr val="tx1"/>
                </a:solidFill>
              </a:rPr>
              <a:t>даана</a:t>
            </a:r>
            <a:r>
              <a:rPr lang="ru-RU" sz="2800" i="1" u="sng" dirty="0" smtClean="0">
                <a:solidFill>
                  <a:schemeClr val="tx1"/>
                </a:solidFill>
              </a:rPr>
              <a:t>/ 1мл)</a:t>
            </a:r>
            <a:r>
              <a:rPr lang="ru-RU" sz="2800" i="1" u="sng" dirty="0" err="1" smtClean="0">
                <a:solidFill>
                  <a:schemeClr val="tx1"/>
                </a:solidFill>
              </a:rPr>
              <a:t>кындын</a:t>
            </a:r>
            <a:r>
              <a:rPr lang="ru-RU" sz="2800" i="1" u="sng" dirty="0" smtClean="0">
                <a:solidFill>
                  <a:schemeClr val="tx1"/>
                </a:solidFill>
              </a:rPr>
              <a:t> </a:t>
            </a:r>
            <a:r>
              <a:rPr lang="ru-RU" sz="2800" i="1" u="sng" dirty="0" err="1" smtClean="0">
                <a:solidFill>
                  <a:schemeClr val="tx1"/>
                </a:solidFill>
              </a:rPr>
              <a:t>секрециялары,эмчек</a:t>
            </a:r>
            <a:r>
              <a:rPr lang="ru-RU" sz="2800" i="1" u="sng" dirty="0" smtClean="0">
                <a:solidFill>
                  <a:schemeClr val="tx1"/>
                </a:solidFill>
              </a:rPr>
              <a:t> </a:t>
            </a:r>
            <a:r>
              <a:rPr lang="ru-RU" sz="2800" i="1" u="sng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с\т\,ж\л\н </a:t>
            </a:r>
            <a:r>
              <a:rPr lang="ru-RU" sz="2800" i="1" u="sng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суюктугу,трансудаттар</a:t>
            </a:r>
            <a:r>
              <a:rPr lang="ru-RU" sz="2800" i="1" u="sng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Шлекейде,къз</a:t>
            </a:r>
            <a:r>
              <a:rPr lang="ru-RU" sz="28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жашта,терде</a:t>
            </a:r>
            <a:r>
              <a:rPr lang="ru-RU" sz="28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.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5"/>
          <p:cNvSpPr>
            <a:spLocks noGrp="1"/>
          </p:cNvSpPr>
          <p:nvPr>
            <p:ph type="title"/>
          </p:nvPr>
        </p:nvSpPr>
        <p:spPr>
          <a:xfrm>
            <a:off x="711200" y="304800"/>
            <a:ext cx="10668000" cy="609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Биологиялык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суюктук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34819" name="Овал 9"/>
          <p:cNvSpPr>
            <a:spLocks noChangeArrowheads="1"/>
          </p:cNvSpPr>
          <p:nvPr/>
        </p:nvSpPr>
        <p:spPr bwMode="auto">
          <a:xfrm>
            <a:off x="304800" y="1589088"/>
            <a:ext cx="2743200" cy="1066800"/>
          </a:xfrm>
          <a:prstGeom prst="ellipse">
            <a:avLst/>
          </a:prstGeom>
          <a:solidFill>
            <a:srgbClr val="C5740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3000" dirty="0" err="1" smtClean="0">
                <a:latin typeface="Times New Roman" pitchFamily="18" charset="0"/>
                <a:cs typeface="Times New Roman" pitchFamily="18" charset="0"/>
              </a:rPr>
              <a:t>кан</a:t>
            </a:r>
            <a:endParaRPr lang="ru-RU" alt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Овал 11"/>
          <p:cNvSpPr>
            <a:spLocks noChangeArrowheads="1"/>
          </p:cNvSpPr>
          <p:nvPr/>
        </p:nvSpPr>
        <p:spPr bwMode="auto">
          <a:xfrm>
            <a:off x="7924801" y="5429250"/>
            <a:ext cx="4129617" cy="1123950"/>
          </a:xfrm>
          <a:prstGeom prst="ellipse">
            <a:avLst/>
          </a:prstGeom>
          <a:solidFill>
            <a:srgbClr val="DE690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3000" dirty="0" err="1" smtClean="0"/>
              <a:t>Эне</a:t>
            </a:r>
            <a:r>
              <a:rPr lang="ru-RU" altLang="ru-RU" sz="3000" dirty="0" smtClean="0"/>
              <a:t> </a:t>
            </a:r>
            <a:r>
              <a:rPr lang="ru-RU" altLang="ru-RU" sz="3000" dirty="0" err="1" smtClean="0"/>
              <a:t>суту</a:t>
            </a:r>
            <a:endParaRPr lang="ru-RU" alt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Овал 12"/>
          <p:cNvSpPr>
            <a:spLocks noChangeArrowheads="1"/>
          </p:cNvSpPr>
          <p:nvPr/>
        </p:nvSpPr>
        <p:spPr bwMode="auto">
          <a:xfrm>
            <a:off x="8940800" y="2514600"/>
            <a:ext cx="2946400" cy="1066800"/>
          </a:xfrm>
          <a:prstGeom prst="ellipse">
            <a:avLst/>
          </a:prstGeom>
          <a:solidFill>
            <a:srgbClr val="C5740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3000">
                <a:latin typeface="Times New Roman" pitchFamily="18" charset="0"/>
                <a:cs typeface="Times New Roman" pitchFamily="18" charset="0"/>
              </a:rPr>
              <a:t>сперма</a:t>
            </a:r>
          </a:p>
        </p:txBody>
      </p:sp>
      <p:sp>
        <p:nvSpPr>
          <p:cNvPr id="34822" name="Овал 13"/>
          <p:cNvSpPr>
            <a:spLocks noChangeArrowheads="1"/>
          </p:cNvSpPr>
          <p:nvPr/>
        </p:nvSpPr>
        <p:spPr bwMode="auto">
          <a:xfrm>
            <a:off x="203200" y="5486400"/>
            <a:ext cx="4673600" cy="1219200"/>
          </a:xfrm>
          <a:prstGeom prst="ellipse">
            <a:avLst/>
          </a:prstGeom>
          <a:solidFill>
            <a:srgbClr val="DE690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3000" dirty="0" err="1" smtClean="0">
                <a:latin typeface="Times New Roman" pitchFamily="18" charset="0"/>
                <a:cs typeface="Times New Roman" pitchFamily="18" charset="0"/>
              </a:rPr>
              <a:t>вагиналдык</a:t>
            </a:r>
            <a:r>
              <a:rPr lang="ru-RU" altLang="ru-RU" sz="3000" dirty="0" smtClean="0"/>
              <a:t> </a:t>
            </a:r>
            <a:r>
              <a:rPr lang="ru-RU" altLang="ru-RU" sz="3000" dirty="0" err="1" smtClean="0"/>
              <a:t>суюктук</a:t>
            </a:r>
            <a:endParaRPr lang="ru-RU" altLang="ru-RU" sz="3000" dirty="0"/>
          </a:p>
        </p:txBody>
      </p:sp>
      <p:sp>
        <p:nvSpPr>
          <p:cNvPr id="34823" name="Овал 14"/>
          <p:cNvSpPr>
            <a:spLocks noChangeArrowheads="1"/>
          </p:cNvSpPr>
          <p:nvPr/>
        </p:nvSpPr>
        <p:spPr bwMode="auto">
          <a:xfrm>
            <a:off x="8432800" y="1120775"/>
            <a:ext cx="2743200" cy="1066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тер</a:t>
            </a:r>
            <a:endParaRPr lang="ru-RU" alt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4" name="Овал 15"/>
          <p:cNvSpPr>
            <a:spLocks noChangeArrowheads="1"/>
          </p:cNvSpPr>
          <p:nvPr/>
        </p:nvSpPr>
        <p:spPr bwMode="auto">
          <a:xfrm>
            <a:off x="349251" y="2895600"/>
            <a:ext cx="2743200" cy="1066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30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3000" dirty="0" err="1" smtClean="0">
                <a:latin typeface="A97_Oktom_Times" panose="02020500000000000000" pitchFamily="18" charset="0"/>
                <a:cs typeface="Times New Roman" pitchFamily="18" charset="0"/>
              </a:rPr>
              <a:t>ъз</a:t>
            </a:r>
            <a:r>
              <a:rPr lang="ru-RU" altLang="ru-RU" sz="3000" dirty="0" smtClean="0">
                <a:latin typeface="A97_Oktom_Times" panose="02020500000000000000" pitchFamily="18" charset="0"/>
                <a:cs typeface="Times New Roman" pitchFamily="18" charset="0"/>
              </a:rPr>
              <a:t> </a:t>
            </a:r>
            <a:r>
              <a:rPr lang="ru-RU" altLang="ru-RU" sz="3000" dirty="0" err="1" smtClean="0">
                <a:latin typeface="A97_Oktom_Times" panose="02020500000000000000" pitchFamily="18" charset="0"/>
                <a:cs typeface="Times New Roman" pitchFamily="18" charset="0"/>
              </a:rPr>
              <a:t>жаш</a:t>
            </a:r>
            <a:endParaRPr lang="ru-RU" alt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5" name="Овал 16"/>
          <p:cNvSpPr>
            <a:spLocks noChangeArrowheads="1"/>
          </p:cNvSpPr>
          <p:nvPr/>
        </p:nvSpPr>
        <p:spPr bwMode="auto">
          <a:xfrm>
            <a:off x="609600" y="4267200"/>
            <a:ext cx="2743200" cy="1066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3000" dirty="0" err="1" smtClean="0">
                <a:latin typeface="Times New Roman" pitchFamily="18" charset="0"/>
                <a:cs typeface="Times New Roman" pitchFamily="18" charset="0"/>
              </a:rPr>
              <a:t>шлекей</a:t>
            </a:r>
            <a:endParaRPr lang="ru-RU" alt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6" name="Овал 17"/>
          <p:cNvSpPr>
            <a:spLocks noChangeArrowheads="1"/>
          </p:cNvSpPr>
          <p:nvPr/>
        </p:nvSpPr>
        <p:spPr bwMode="auto">
          <a:xfrm>
            <a:off x="7945967" y="4267200"/>
            <a:ext cx="2743200" cy="1066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3000" dirty="0" err="1" smtClean="0">
                <a:latin typeface="Times New Roman" pitchFamily="18" charset="0"/>
                <a:cs typeface="Times New Roman" pitchFamily="18" charset="0"/>
              </a:rPr>
              <a:t>заара</a:t>
            </a:r>
            <a:endParaRPr lang="ru-RU" alt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7" name="Овал 18"/>
          <p:cNvSpPr>
            <a:spLocks noChangeArrowheads="1"/>
          </p:cNvSpPr>
          <p:nvPr/>
        </p:nvSpPr>
        <p:spPr bwMode="auto">
          <a:xfrm>
            <a:off x="5073651" y="5715000"/>
            <a:ext cx="2743200" cy="1066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3000" dirty="0" err="1" smtClean="0"/>
              <a:t>ж.башка</a:t>
            </a:r>
            <a:endParaRPr lang="ru-RU" altLang="ru-RU" sz="3000" dirty="0"/>
          </a:p>
        </p:txBody>
      </p:sp>
      <p:cxnSp>
        <p:nvCxnSpPr>
          <p:cNvPr id="34828" name="Прямая со стрелкой 20"/>
          <p:cNvCxnSpPr>
            <a:cxnSpLocks noChangeShapeType="1"/>
            <a:endCxn id="34819" idx="0"/>
          </p:cNvCxnSpPr>
          <p:nvPr/>
        </p:nvCxnSpPr>
        <p:spPr bwMode="auto">
          <a:xfrm flipH="1">
            <a:off x="1676400" y="914400"/>
            <a:ext cx="4572000" cy="6746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9" name="Прямая со стрелкой 22"/>
          <p:cNvCxnSpPr>
            <a:cxnSpLocks noChangeShapeType="1"/>
          </p:cNvCxnSpPr>
          <p:nvPr/>
        </p:nvCxnSpPr>
        <p:spPr bwMode="auto">
          <a:xfrm flipH="1">
            <a:off x="2540000" y="914400"/>
            <a:ext cx="3708400" cy="1981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0" name="Прямая со стрелкой 25"/>
          <p:cNvCxnSpPr>
            <a:cxnSpLocks noChangeShapeType="1"/>
          </p:cNvCxnSpPr>
          <p:nvPr/>
        </p:nvCxnSpPr>
        <p:spPr bwMode="auto">
          <a:xfrm flipH="1">
            <a:off x="3149600" y="914400"/>
            <a:ext cx="3098800" cy="3581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1" name="Прямая со стрелкой 29"/>
          <p:cNvCxnSpPr>
            <a:cxnSpLocks noChangeShapeType="1"/>
          </p:cNvCxnSpPr>
          <p:nvPr/>
        </p:nvCxnSpPr>
        <p:spPr bwMode="auto">
          <a:xfrm flipH="1">
            <a:off x="3164418" y="914400"/>
            <a:ext cx="3083983" cy="460533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2" name="Прямая со стрелкой 32"/>
          <p:cNvCxnSpPr>
            <a:cxnSpLocks noChangeShapeType="1"/>
          </p:cNvCxnSpPr>
          <p:nvPr/>
        </p:nvCxnSpPr>
        <p:spPr bwMode="auto">
          <a:xfrm>
            <a:off x="6248400" y="990600"/>
            <a:ext cx="196851" cy="4648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3" name="Прямая со стрелкой 35"/>
          <p:cNvCxnSpPr>
            <a:cxnSpLocks noChangeShapeType="1"/>
          </p:cNvCxnSpPr>
          <p:nvPr/>
        </p:nvCxnSpPr>
        <p:spPr bwMode="auto">
          <a:xfrm>
            <a:off x="6248400" y="914400"/>
            <a:ext cx="1879600" cy="4800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4" name="Прямая со стрелкой 39"/>
          <p:cNvCxnSpPr>
            <a:cxnSpLocks noChangeShapeType="1"/>
          </p:cNvCxnSpPr>
          <p:nvPr/>
        </p:nvCxnSpPr>
        <p:spPr bwMode="auto">
          <a:xfrm>
            <a:off x="6248400" y="914400"/>
            <a:ext cx="1879600" cy="3581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5" name="Прямая со стрелкой 48"/>
          <p:cNvCxnSpPr>
            <a:cxnSpLocks noChangeShapeType="1"/>
            <a:endCxn id="34823" idx="1"/>
          </p:cNvCxnSpPr>
          <p:nvPr/>
        </p:nvCxnSpPr>
        <p:spPr bwMode="auto">
          <a:xfrm>
            <a:off x="6248401" y="914400"/>
            <a:ext cx="2586567" cy="36353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36" name="Прямая со стрелкой 52"/>
          <p:cNvCxnSpPr>
            <a:cxnSpLocks noChangeShapeType="1"/>
            <a:endCxn id="34821" idx="1"/>
          </p:cNvCxnSpPr>
          <p:nvPr/>
        </p:nvCxnSpPr>
        <p:spPr bwMode="auto">
          <a:xfrm>
            <a:off x="6248400" y="914400"/>
            <a:ext cx="3124200" cy="17557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244600" y="252413"/>
            <a:ext cx="9417050" cy="6379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ВИЧтин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касиеттери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73075" y="1323474"/>
            <a:ext cx="11361738" cy="499953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жогорку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температурадан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коркот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Бардык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белгилуу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дезинфекцияларга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сезгич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endParaRPr lang="ru-RU" altLang="ru-RU" sz="24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спирт,эфир,ацетон,тиричилик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агартуучу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инактивацияланат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-56 С 30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мунотто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олот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70-80 С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мунотто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олот</a:t>
            </a:r>
            <a:endParaRPr lang="ru-RU" altLang="ru-RU" sz="24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кун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жасалма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нурлануунун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бардык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туру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зыяндуу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С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кургак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суюк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абалда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канда,олукто,биологиялык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суюктуктарда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)4 кун </a:t>
            </a:r>
            <a:r>
              <a:rPr lang="ru-RU" altLang="ru-RU" sz="24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активдуу</a:t>
            </a:r>
            <a:r>
              <a:rPr lang="ru-RU" altLang="ru-RU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болот.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ru-RU" altLang="ru-RU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dirty="0" smtClean="0"/>
              <a:t>Ал </a:t>
            </a:r>
            <a:r>
              <a:rPr lang="ru-RU" altLang="ru-RU" dirty="0" err="1" smtClean="0"/>
              <a:t>тонгон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кан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менен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сары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суу</a:t>
            </a:r>
            <a:r>
              <a:rPr lang="ru-RU" altLang="ru-RU" dirty="0" smtClean="0"/>
              <a:t> коп </a:t>
            </a:r>
            <a:r>
              <a:rPr lang="ru-RU" altLang="ru-RU" dirty="0" err="1" smtClean="0"/>
              <a:t>жылдар</a:t>
            </a:r>
            <a:r>
              <a:rPr lang="ru-RU" altLang="ru-RU" dirty="0" smtClean="0"/>
              <a:t> бою </a:t>
            </a:r>
            <a:r>
              <a:rPr lang="ru-RU" altLang="ru-RU" dirty="0" err="1" smtClean="0"/>
              <a:t>сакталат</a:t>
            </a:r>
            <a:r>
              <a:rPr lang="ru-RU" altLang="ru-RU" dirty="0" smtClean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dirty="0" err="1" smtClean="0"/>
              <a:t>Тондурулган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спремада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бир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нече</a:t>
            </a:r>
            <a:r>
              <a:rPr lang="ru-RU" altLang="ru-RU" dirty="0" smtClean="0"/>
              <a:t> ай </a:t>
            </a:r>
            <a:r>
              <a:rPr lang="ru-RU" altLang="ru-RU" dirty="0" err="1" smtClean="0"/>
              <a:t>сактала</a:t>
            </a:r>
            <a:r>
              <a:rPr lang="ru-RU" altLang="ru-RU" dirty="0" smtClean="0"/>
              <a:t>.</a:t>
            </a:r>
            <a:endParaRPr lang="ru-RU" altLang="ru-RU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8774" y="-50005"/>
            <a:ext cx="9177867" cy="64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7534" y="2349500"/>
            <a:ext cx="3746500" cy="1828800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0"/>
              </a:srgbClr>
            </a:outerShdw>
          </a:effec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184" y="620714"/>
            <a:ext cx="3022600" cy="1804987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0"/>
              </a:srgbClr>
            </a:outerShdw>
          </a:effec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2101" y="4005264"/>
            <a:ext cx="3263900" cy="2447925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3030"/>
              </a:srgbClr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78500" y="639764"/>
            <a:ext cx="5496984" cy="5689599"/>
            <a:chOff x="2730" y="403"/>
            <a:chExt cx="2597" cy="3584"/>
          </a:xfrm>
        </p:grpSpPr>
        <p:pic>
          <p:nvPicPr>
            <p:cNvPr id="13319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0" y="403"/>
              <a:ext cx="2597" cy="33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2880" y="865"/>
              <a:ext cx="2393" cy="31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/>
            <a:lstStyle>
              <a:lvl1pPr marL="331788" indent="-331788"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 sz="1400">
                  <a:solidFill>
                    <a:srgbClr val="FFFFFF"/>
                  </a:solidFill>
                  <a:latin typeface="Comic Sans MS" pitchFamily="66" charset="0"/>
                  <a:ea typeface="Microsoft YaHei" pitchFamily="34" charset="-122"/>
                </a:defRPr>
              </a:lvl1pPr>
              <a:lvl2pPr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 sz="1400">
                  <a:solidFill>
                    <a:srgbClr val="FFFFFF"/>
                  </a:solidFill>
                  <a:latin typeface="Comic Sans MS" pitchFamily="66" charset="0"/>
                  <a:ea typeface="Microsoft YaHei" pitchFamily="34" charset="-122"/>
                </a:defRPr>
              </a:lvl2pPr>
              <a:lvl3pPr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 sz="1400">
                  <a:solidFill>
                    <a:srgbClr val="FFFFFF"/>
                  </a:solidFill>
                  <a:latin typeface="Comic Sans MS" pitchFamily="66" charset="0"/>
                  <a:ea typeface="Microsoft YaHei" pitchFamily="34" charset="-122"/>
                </a:defRPr>
              </a:lvl3pPr>
              <a:lvl4pPr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 sz="1400">
                  <a:solidFill>
                    <a:srgbClr val="FFFFFF"/>
                  </a:solidFill>
                  <a:latin typeface="Comic Sans MS" pitchFamily="66" charset="0"/>
                  <a:ea typeface="Microsoft YaHei" pitchFamily="34" charset="-122"/>
                </a:defRPr>
              </a:lvl4pPr>
              <a:lvl5pPr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 sz="1400">
                  <a:solidFill>
                    <a:srgbClr val="FFFFFF"/>
                  </a:solidFill>
                  <a:latin typeface="Comic Sans MS" pitchFamily="66" charset="0"/>
                  <a:ea typeface="Microsoft YaHei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 sz="1400">
                  <a:solidFill>
                    <a:srgbClr val="FFFFFF"/>
                  </a:solidFill>
                  <a:latin typeface="Comic Sans MS" pitchFamily="66" charset="0"/>
                  <a:ea typeface="Microsoft YaHei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 sz="1400">
                  <a:solidFill>
                    <a:srgbClr val="FFFFFF"/>
                  </a:solidFill>
                  <a:latin typeface="Comic Sans MS" pitchFamily="66" charset="0"/>
                  <a:ea typeface="Microsoft YaHei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 sz="1400">
                  <a:solidFill>
                    <a:srgbClr val="FFFFFF"/>
                  </a:solidFill>
                  <a:latin typeface="Comic Sans MS" pitchFamily="66" charset="0"/>
                  <a:ea typeface="Microsoft YaHei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 sz="1400">
                  <a:solidFill>
                    <a:srgbClr val="FFFFFF"/>
                  </a:solidFill>
                  <a:latin typeface="Comic Sans MS" pitchFamily="66" charset="0"/>
                  <a:ea typeface="Microsoft YaHei" pitchFamily="34" charset="-122"/>
                </a:defRPr>
              </a:lvl9pPr>
            </a:lstStyle>
            <a:p>
              <a:pPr marL="0" indent="0" eaLnBrk="1" hangingPunct="1">
                <a:lnSpc>
                  <a:spcPct val="80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defRPr/>
              </a:pPr>
              <a:r>
                <a:rPr lang="ru-RU" altLang="ru-RU" sz="2800" dirty="0" smtClean="0">
                  <a:solidFill>
                    <a:srgbClr val="000000"/>
                  </a:solidFill>
                </a:rPr>
                <a:t>*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Кооптуу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байланыштан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3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айдан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кийин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ВИЧке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каршы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антителолорду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аныктоо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учун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кан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тапшырыш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керек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.</a:t>
              </a:r>
              <a:endParaRPr lang="ru-RU" altLang="ru-RU" sz="2800" dirty="0">
                <a:solidFill>
                  <a:srgbClr val="000000"/>
                </a:solidFill>
              </a:endParaRPr>
            </a:p>
            <a:p>
              <a:pPr marL="336550" eaLnBrk="1" hangingPunct="1">
                <a:lnSpc>
                  <a:spcPct val="80000"/>
                </a:lnSpc>
                <a:spcBef>
                  <a:spcPts val="700"/>
                </a:spcBef>
                <a:buSzPct val="100000"/>
                <a:defRPr/>
              </a:pPr>
              <a:endParaRPr lang="ru-RU" altLang="ru-RU" sz="2800" dirty="0" smtClean="0">
                <a:solidFill>
                  <a:srgbClr val="000000"/>
                </a:solidFill>
              </a:endParaRPr>
            </a:p>
            <a:p>
              <a:pPr marL="336550" eaLnBrk="1" hangingPunct="1">
                <a:lnSpc>
                  <a:spcPct val="80000"/>
                </a:lnSpc>
                <a:spcBef>
                  <a:spcPts val="700"/>
                </a:spcBef>
                <a:buSzPct val="100000"/>
                <a:defRPr/>
              </a:pPr>
              <a:r>
                <a:rPr lang="ru-RU" altLang="ru-RU" sz="2800" dirty="0" smtClean="0">
                  <a:solidFill>
                    <a:srgbClr val="000000"/>
                  </a:solidFill>
                </a:rPr>
                <a:t>*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ВИЧке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тесттин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жыйынтыгы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тууралуу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маалымат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толугу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менен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жашыруун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болуп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ru-RU" altLang="ru-RU" sz="2800" dirty="0" err="1" smtClean="0">
                  <a:solidFill>
                    <a:srgbClr val="000000"/>
                  </a:solidFill>
                </a:rPr>
                <a:t>саналат</a:t>
              </a:r>
              <a:r>
                <a:rPr lang="ru-RU" altLang="ru-RU" sz="2800" dirty="0" smtClean="0">
                  <a:solidFill>
                    <a:srgbClr val="000000"/>
                  </a:solidFill>
                </a:rPr>
                <a:t>.</a:t>
              </a:r>
              <a:endParaRPr lang="ru-RU" altLang="ru-RU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Волна 2"/>
          <p:cNvSpPr/>
          <p:nvPr/>
        </p:nvSpPr>
        <p:spPr>
          <a:xfrm>
            <a:off x="1782148" y="74610"/>
            <a:ext cx="10077060" cy="57031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rgbClr val="002060"/>
                </a:solidFill>
              </a:rPr>
              <a:t>Организмде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ВИЧти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кантип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аныктоого</a:t>
            </a:r>
            <a:r>
              <a:rPr lang="ru-RU" sz="2000" b="1" i="1" dirty="0" smtClean="0">
                <a:solidFill>
                  <a:srgbClr val="002060"/>
                </a:solidFill>
              </a:rPr>
              <a:t> болот?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8171" y="381000"/>
            <a:ext cx="11014229" cy="103942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Экспрес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учун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колдонулган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дене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суюктуктары</a:t>
            </a:r>
            <a:r>
              <a:rPr lang="ru-RU" sz="2800" dirty="0" smtClean="0">
                <a:solidFill>
                  <a:schemeClr val="tx1"/>
                </a:solidFill>
              </a:rPr>
              <a:t> ВИЧ тести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09600" y="2027237"/>
            <a:ext cx="10972800" cy="4373562"/>
            <a:chOff x="457200" y="2027237"/>
            <a:chExt cx="8229600" cy="4373562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2027237"/>
              <a:ext cx="8229600" cy="19681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11"/>
            <p:cNvSpPr/>
            <p:nvPr/>
          </p:nvSpPr>
          <p:spPr>
            <a:xfrm>
              <a:off x="706354" y="2188325"/>
              <a:ext cx="1797974" cy="1645926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6353" y="3995340"/>
              <a:ext cx="1732047" cy="2405459"/>
            </a:xfrm>
            <a:custGeom>
              <a:avLst/>
              <a:gdLst>
                <a:gd name="connsiteX0" fmla="*/ 188787 w 1797974"/>
                <a:gd name="connsiteY0" fmla="*/ 0 h 2405459"/>
                <a:gd name="connsiteX1" fmla="*/ 1609187 w 1797974"/>
                <a:gd name="connsiteY1" fmla="*/ 0 h 2405459"/>
                <a:gd name="connsiteX2" fmla="*/ 1797974 w 1797974"/>
                <a:gd name="connsiteY2" fmla="*/ 188787 h 2405459"/>
                <a:gd name="connsiteX3" fmla="*/ 1797974 w 1797974"/>
                <a:gd name="connsiteY3" fmla="*/ 2405459 h 2405459"/>
                <a:gd name="connsiteX4" fmla="*/ 1797974 w 1797974"/>
                <a:gd name="connsiteY4" fmla="*/ 2405459 h 2405459"/>
                <a:gd name="connsiteX5" fmla="*/ 0 w 1797974"/>
                <a:gd name="connsiteY5" fmla="*/ 2405459 h 2405459"/>
                <a:gd name="connsiteX6" fmla="*/ 0 w 1797974"/>
                <a:gd name="connsiteY6" fmla="*/ 2405459 h 2405459"/>
                <a:gd name="connsiteX7" fmla="*/ 0 w 1797974"/>
                <a:gd name="connsiteY7" fmla="*/ 188787 h 2405459"/>
                <a:gd name="connsiteX8" fmla="*/ 188787 w 1797974"/>
                <a:gd name="connsiteY8" fmla="*/ 0 h 240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974" h="2405459">
                  <a:moveTo>
                    <a:pt x="1609187" y="2405459"/>
                  </a:moveTo>
                  <a:lnTo>
                    <a:pt x="188787" y="2405459"/>
                  </a:lnTo>
                  <a:cubicBezTo>
                    <a:pt x="84523" y="2405459"/>
                    <a:pt x="0" y="2320936"/>
                    <a:pt x="0" y="2216672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797974" y="0"/>
                  </a:lnTo>
                  <a:lnTo>
                    <a:pt x="1797974" y="0"/>
                  </a:lnTo>
                  <a:lnTo>
                    <a:pt x="1797974" y="2216672"/>
                  </a:lnTo>
                  <a:cubicBezTo>
                    <a:pt x="1797974" y="2320936"/>
                    <a:pt x="1713451" y="2405459"/>
                    <a:pt x="1609187" y="2405459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54431" tIns="199136" rIns="254430" bIns="25443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</a:rPr>
                <a:t>Сары </a:t>
              </a:r>
              <a:r>
                <a:rPr lang="ru-RU" sz="2400" kern="1200" dirty="0" err="1" smtClean="0">
                  <a:solidFill>
                    <a:schemeClr val="tx1"/>
                  </a:solidFill>
                </a:rPr>
                <a:t>суу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684126" y="2188325"/>
              <a:ext cx="1797974" cy="1645926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 rot="21600000">
              <a:off x="2684126" y="3995339"/>
              <a:ext cx="1797975" cy="2405460"/>
            </a:xfrm>
            <a:custGeom>
              <a:avLst/>
              <a:gdLst>
                <a:gd name="connsiteX0" fmla="*/ 188787 w 1797974"/>
                <a:gd name="connsiteY0" fmla="*/ 0 h 2405459"/>
                <a:gd name="connsiteX1" fmla="*/ 1609187 w 1797974"/>
                <a:gd name="connsiteY1" fmla="*/ 0 h 2405459"/>
                <a:gd name="connsiteX2" fmla="*/ 1797974 w 1797974"/>
                <a:gd name="connsiteY2" fmla="*/ 188787 h 2405459"/>
                <a:gd name="connsiteX3" fmla="*/ 1797974 w 1797974"/>
                <a:gd name="connsiteY3" fmla="*/ 2405459 h 2405459"/>
                <a:gd name="connsiteX4" fmla="*/ 1797974 w 1797974"/>
                <a:gd name="connsiteY4" fmla="*/ 2405459 h 2405459"/>
                <a:gd name="connsiteX5" fmla="*/ 0 w 1797974"/>
                <a:gd name="connsiteY5" fmla="*/ 2405459 h 2405459"/>
                <a:gd name="connsiteX6" fmla="*/ 0 w 1797974"/>
                <a:gd name="connsiteY6" fmla="*/ 2405459 h 2405459"/>
                <a:gd name="connsiteX7" fmla="*/ 0 w 1797974"/>
                <a:gd name="connsiteY7" fmla="*/ 188787 h 2405459"/>
                <a:gd name="connsiteX8" fmla="*/ 188787 w 1797974"/>
                <a:gd name="connsiteY8" fmla="*/ 0 h 240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974" h="2405459">
                  <a:moveTo>
                    <a:pt x="1609187" y="2405459"/>
                  </a:moveTo>
                  <a:lnTo>
                    <a:pt x="188787" y="2405459"/>
                  </a:lnTo>
                  <a:cubicBezTo>
                    <a:pt x="84523" y="2405459"/>
                    <a:pt x="0" y="2320936"/>
                    <a:pt x="0" y="2216672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797974" y="0"/>
                  </a:lnTo>
                  <a:lnTo>
                    <a:pt x="1797974" y="0"/>
                  </a:lnTo>
                  <a:lnTo>
                    <a:pt x="1797974" y="2216672"/>
                  </a:lnTo>
                  <a:cubicBezTo>
                    <a:pt x="1797974" y="2320936"/>
                    <a:pt x="1713451" y="2405459"/>
                    <a:pt x="1609187" y="2405459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54430" tIns="199137" rIns="254431" bIns="25443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chemeClr val="tx1"/>
                  </a:solidFill>
                </a:rPr>
                <a:t>Плазма</a:t>
              </a:r>
              <a:endParaRPr lang="en-US" sz="2400" kern="1200" dirty="0">
                <a:solidFill>
                  <a:schemeClr val="tx1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661898" y="2188325"/>
              <a:ext cx="1797974" cy="1645926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 rot="21600000">
              <a:off x="4661898" y="3995339"/>
              <a:ext cx="1797975" cy="2405460"/>
            </a:xfrm>
            <a:custGeom>
              <a:avLst/>
              <a:gdLst>
                <a:gd name="connsiteX0" fmla="*/ 188787 w 1797974"/>
                <a:gd name="connsiteY0" fmla="*/ 0 h 2405459"/>
                <a:gd name="connsiteX1" fmla="*/ 1609187 w 1797974"/>
                <a:gd name="connsiteY1" fmla="*/ 0 h 2405459"/>
                <a:gd name="connsiteX2" fmla="*/ 1797974 w 1797974"/>
                <a:gd name="connsiteY2" fmla="*/ 188787 h 2405459"/>
                <a:gd name="connsiteX3" fmla="*/ 1797974 w 1797974"/>
                <a:gd name="connsiteY3" fmla="*/ 2405459 h 2405459"/>
                <a:gd name="connsiteX4" fmla="*/ 1797974 w 1797974"/>
                <a:gd name="connsiteY4" fmla="*/ 2405459 h 2405459"/>
                <a:gd name="connsiteX5" fmla="*/ 0 w 1797974"/>
                <a:gd name="connsiteY5" fmla="*/ 2405459 h 2405459"/>
                <a:gd name="connsiteX6" fmla="*/ 0 w 1797974"/>
                <a:gd name="connsiteY6" fmla="*/ 2405459 h 2405459"/>
                <a:gd name="connsiteX7" fmla="*/ 0 w 1797974"/>
                <a:gd name="connsiteY7" fmla="*/ 188787 h 2405459"/>
                <a:gd name="connsiteX8" fmla="*/ 188787 w 1797974"/>
                <a:gd name="connsiteY8" fmla="*/ 0 h 240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974" h="2405459">
                  <a:moveTo>
                    <a:pt x="1609187" y="2405459"/>
                  </a:moveTo>
                  <a:lnTo>
                    <a:pt x="188787" y="2405459"/>
                  </a:lnTo>
                  <a:cubicBezTo>
                    <a:pt x="84523" y="2405459"/>
                    <a:pt x="0" y="2320936"/>
                    <a:pt x="0" y="2216672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797974" y="0"/>
                  </a:lnTo>
                  <a:lnTo>
                    <a:pt x="1797974" y="0"/>
                  </a:lnTo>
                  <a:lnTo>
                    <a:pt x="1797974" y="2216672"/>
                  </a:lnTo>
                  <a:cubicBezTo>
                    <a:pt x="1797974" y="2320936"/>
                    <a:pt x="1713451" y="2405459"/>
                    <a:pt x="1609187" y="2405459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54430" tIns="199137" rIns="254431" bIns="25443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err="1" smtClean="0">
                  <a:solidFill>
                    <a:schemeClr val="tx1"/>
                  </a:solidFill>
                </a:rPr>
                <a:t>Бутундой</a:t>
              </a:r>
              <a:r>
                <a:rPr lang="ru-RU" sz="2400" dirty="0" smtClean="0">
                  <a:solidFill>
                    <a:schemeClr val="tx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tx1"/>
                  </a:solidFill>
                </a:rPr>
                <a:t>кан</a:t>
              </a:r>
              <a:endParaRPr lang="en-US" sz="2400" kern="1200" dirty="0">
                <a:solidFill>
                  <a:schemeClr val="tx1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/>
                  </a:solidFill>
                </a:rPr>
                <a:t>(</a:t>
              </a:r>
              <a:r>
                <a:rPr lang="ru-RU" sz="2000" dirty="0" err="1" smtClean="0">
                  <a:solidFill>
                    <a:schemeClr val="tx1"/>
                  </a:solidFill>
                </a:rPr>
                <a:t>тамырдан</a:t>
              </a:r>
              <a:r>
                <a:rPr lang="ru-RU" sz="2000" dirty="0" smtClean="0">
                  <a:solidFill>
                    <a:schemeClr val="tx1"/>
                  </a:solidFill>
                </a:rPr>
                <a:t> же </a:t>
              </a:r>
              <a:r>
                <a:rPr lang="ru-RU" sz="2000" dirty="0" err="1" smtClean="0">
                  <a:solidFill>
                    <a:schemeClr val="tx1"/>
                  </a:solidFill>
                </a:rPr>
                <a:t>манжадан</a:t>
              </a:r>
              <a:r>
                <a:rPr lang="ru-RU" sz="2000" dirty="0" smtClean="0">
                  <a:solidFill>
                    <a:schemeClr val="tx1"/>
                  </a:solidFill>
                </a:rPr>
                <a:t> </a:t>
              </a:r>
              <a:r>
                <a:rPr lang="ru-RU" sz="2000" dirty="0" err="1" smtClean="0">
                  <a:solidFill>
                    <a:schemeClr val="tx1"/>
                  </a:solidFill>
                </a:rPr>
                <a:t>алынат</a:t>
              </a:r>
              <a:r>
                <a:rPr lang="ru-RU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kern="1200" dirty="0">
                <a:solidFill>
                  <a:schemeClr val="tx1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639670" y="2188325"/>
              <a:ext cx="1797974" cy="1645926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 rot="21600000">
              <a:off x="6639670" y="3995340"/>
              <a:ext cx="1797975" cy="2405459"/>
            </a:xfrm>
            <a:custGeom>
              <a:avLst/>
              <a:gdLst>
                <a:gd name="connsiteX0" fmla="*/ 188787 w 1797974"/>
                <a:gd name="connsiteY0" fmla="*/ 0 h 2405459"/>
                <a:gd name="connsiteX1" fmla="*/ 1609187 w 1797974"/>
                <a:gd name="connsiteY1" fmla="*/ 0 h 2405459"/>
                <a:gd name="connsiteX2" fmla="*/ 1797974 w 1797974"/>
                <a:gd name="connsiteY2" fmla="*/ 188787 h 2405459"/>
                <a:gd name="connsiteX3" fmla="*/ 1797974 w 1797974"/>
                <a:gd name="connsiteY3" fmla="*/ 2405459 h 2405459"/>
                <a:gd name="connsiteX4" fmla="*/ 1797974 w 1797974"/>
                <a:gd name="connsiteY4" fmla="*/ 2405459 h 2405459"/>
                <a:gd name="connsiteX5" fmla="*/ 0 w 1797974"/>
                <a:gd name="connsiteY5" fmla="*/ 2405459 h 2405459"/>
                <a:gd name="connsiteX6" fmla="*/ 0 w 1797974"/>
                <a:gd name="connsiteY6" fmla="*/ 2405459 h 2405459"/>
                <a:gd name="connsiteX7" fmla="*/ 0 w 1797974"/>
                <a:gd name="connsiteY7" fmla="*/ 188787 h 2405459"/>
                <a:gd name="connsiteX8" fmla="*/ 188787 w 1797974"/>
                <a:gd name="connsiteY8" fmla="*/ 0 h 240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974" h="2405459">
                  <a:moveTo>
                    <a:pt x="1609187" y="2405459"/>
                  </a:moveTo>
                  <a:lnTo>
                    <a:pt x="188787" y="2405459"/>
                  </a:lnTo>
                  <a:cubicBezTo>
                    <a:pt x="84523" y="2405459"/>
                    <a:pt x="0" y="2320936"/>
                    <a:pt x="0" y="2216672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797974" y="0"/>
                  </a:lnTo>
                  <a:lnTo>
                    <a:pt x="1797974" y="0"/>
                  </a:lnTo>
                  <a:lnTo>
                    <a:pt x="1797974" y="2216672"/>
                  </a:lnTo>
                  <a:cubicBezTo>
                    <a:pt x="1797974" y="2320936"/>
                    <a:pt x="1713451" y="2405459"/>
                    <a:pt x="1609187" y="2405459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54430" tIns="199136" rIns="254431" bIns="254430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err="1" smtClean="0">
                  <a:solidFill>
                    <a:schemeClr val="tx1"/>
                  </a:solidFill>
                </a:rPr>
                <a:t>шлекей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3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5168"/>
            <a:ext cx="10972800" cy="14019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Жыйынтыктарды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интерпретацилоо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660938"/>
            <a:ext cx="10972800" cy="48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5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4613" y="476250"/>
            <a:ext cx="10847387" cy="935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hlink"/>
                </a:solidFill>
              </a:rPr>
              <a:t/>
            </a:r>
            <a:br>
              <a:rPr lang="ru-RU" b="1" dirty="0">
                <a:solidFill>
                  <a:schemeClr val="hlink"/>
                </a:solidFill>
              </a:rPr>
            </a:br>
            <a:endParaRPr lang="ru-RU" b="1" u="sng" dirty="0">
              <a:solidFill>
                <a:schemeClr val="hlink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4563"/>
            <a:ext cx="11522075" cy="53990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3600" dirty="0" smtClean="0">
                <a:solidFill>
                  <a:srgbClr val="0000FF"/>
                </a:solidFill>
                <a:cs typeface="Aparajita" panose="020B0604020202020204" pitchFamily="34" charset="0"/>
              </a:rPr>
              <a:t> </a:t>
            </a:r>
            <a:r>
              <a:rPr lang="ru-RU" sz="3600" dirty="0">
                <a:solidFill>
                  <a:srgbClr val="0000FF"/>
                </a:solidFill>
                <a:cs typeface="Aparajita" panose="020B0604020202020204" pitchFamily="34" charset="0"/>
              </a:rPr>
              <a:t>ВИЧ </a:t>
            </a:r>
            <a:r>
              <a:rPr lang="ru-RU" sz="3600" dirty="0" err="1" smtClean="0">
                <a:solidFill>
                  <a:srgbClr val="0000FF"/>
                </a:solidFill>
                <a:cs typeface="Aparajita" panose="020B0604020202020204" pitchFamily="34" charset="0"/>
              </a:rPr>
              <a:t>инфекциясынын</a:t>
            </a:r>
            <a:r>
              <a:rPr lang="ru-RU" sz="3600" dirty="0" smtClean="0">
                <a:solidFill>
                  <a:srgbClr val="0000FF"/>
                </a:solidFill>
                <a:cs typeface="Aparajita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0000FF"/>
                </a:solidFill>
                <a:cs typeface="Aparajita" panose="020B0604020202020204" pitchFamily="34" charset="0"/>
              </a:rPr>
              <a:t>жугуу</a:t>
            </a:r>
            <a:r>
              <a:rPr lang="ru-RU" sz="3600" dirty="0" smtClean="0">
                <a:solidFill>
                  <a:srgbClr val="0000FF"/>
                </a:solidFill>
                <a:cs typeface="Aparajita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0000FF"/>
                </a:solidFill>
                <a:cs typeface="Aparajita" panose="020B0604020202020204" pitchFamily="34" charset="0"/>
              </a:rPr>
              <a:t>жолдору</a:t>
            </a:r>
            <a:endParaRPr lang="ru-RU" altLang="ru-RU" b="1" u="sng" dirty="0">
              <a:solidFill>
                <a:schemeClr val="hlink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b="1" u="sng" dirty="0">
              <a:solidFill>
                <a:schemeClr val="hlink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b="1" dirty="0" smtClean="0">
                <a:solidFill>
                  <a:srgbClr val="FF00FF"/>
                </a:solidFill>
              </a:rPr>
              <a:t>1.Парентералдык </a:t>
            </a:r>
            <a:r>
              <a:rPr lang="ru-RU" altLang="ru-RU" b="1" dirty="0" err="1" smtClean="0">
                <a:solidFill>
                  <a:srgbClr val="FF00FF"/>
                </a:solidFill>
              </a:rPr>
              <a:t>жол</a:t>
            </a:r>
            <a:endParaRPr lang="ru-RU" altLang="ru-RU" dirty="0">
              <a:solidFill>
                <a:srgbClr val="FF00FF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b="1" dirty="0" smtClean="0">
                <a:solidFill>
                  <a:srgbClr val="FF00FF"/>
                </a:solidFill>
              </a:rPr>
              <a:t>2.Жыныстык </a:t>
            </a:r>
            <a:r>
              <a:rPr lang="ru-RU" altLang="ru-RU" b="1" dirty="0" err="1" smtClean="0">
                <a:solidFill>
                  <a:srgbClr val="FF00FF"/>
                </a:solidFill>
              </a:rPr>
              <a:t>катнаш</a:t>
            </a:r>
            <a:r>
              <a:rPr lang="ru-RU" altLang="ru-RU" dirty="0" smtClean="0">
                <a:solidFill>
                  <a:srgbClr val="FF00FF"/>
                </a:solidFill>
              </a:rPr>
              <a:t> </a:t>
            </a:r>
            <a:endParaRPr lang="ru-RU" altLang="ru-RU" dirty="0">
              <a:solidFill>
                <a:srgbClr val="FF00FF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b="1" dirty="0" smtClean="0">
                <a:solidFill>
                  <a:srgbClr val="FF00FF"/>
                </a:solidFill>
              </a:rPr>
              <a:t>3.Вертикалдык </a:t>
            </a:r>
            <a:r>
              <a:rPr lang="ru-RU" altLang="ru-RU" b="1" dirty="0" err="1" smtClean="0">
                <a:solidFill>
                  <a:srgbClr val="FF00FF"/>
                </a:solidFill>
              </a:rPr>
              <a:t>жол</a:t>
            </a:r>
            <a:endParaRPr lang="ru-RU" altLang="ru-RU" b="1" dirty="0">
              <a:solidFill>
                <a:srgbClr val="FF00F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dirty="0">
                <a:solidFill>
                  <a:srgbClr val="FF00FF"/>
                </a:solidFill>
              </a:rPr>
              <a:t>       </a:t>
            </a:r>
          </a:p>
        </p:txBody>
      </p:sp>
      <p:pic>
        <p:nvPicPr>
          <p:cNvPr id="11268" name="Picture 6" descr="045_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251" y="260350"/>
            <a:ext cx="1691216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045_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251" y="1844676"/>
            <a:ext cx="182456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045_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251" y="3492501"/>
            <a:ext cx="182456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045_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251" y="5157788"/>
            <a:ext cx="1824567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716" y="348915"/>
            <a:ext cx="10635916" cy="8128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Негизги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аракеттер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0" y="1447800"/>
            <a:ext cx="9959474" cy="480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аныктоо,кенеш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беруу,вирус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экенин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аныктоо,ВИЧ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диагнозун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аныктоо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Дарылоо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дарыланууга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маалымдалган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макулдук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удержание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сактануу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Камкордук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корсотуу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колдоо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ала чара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коруу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814917" y="577516"/>
            <a:ext cx="10462683" cy="69783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err="1" smtClean="0">
                <a:solidFill>
                  <a:schemeClr val="tx1"/>
                </a:solidFill>
              </a:rPr>
              <a:t>Кыргызстанда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эпидемиянын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онугуу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тарыхы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24418" y="1844675"/>
            <a:ext cx="10653183" cy="342515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altLang="ru-RU" sz="2400" dirty="0">
              <a:solidFill>
                <a:srgbClr val="000000"/>
              </a:solidFill>
            </a:endParaRPr>
          </a:p>
          <a:p>
            <a:r>
              <a:rPr lang="ru-RU" altLang="ru-RU" sz="2400" dirty="0" err="1" smtClean="0">
                <a:solidFill>
                  <a:srgbClr val="000000"/>
                </a:solidFill>
              </a:rPr>
              <a:t>ДСУнун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маалыматы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боюнча</a:t>
            </a:r>
            <a:r>
              <a:rPr lang="ru-RU" altLang="ru-RU" sz="2400" dirty="0" smtClean="0">
                <a:solidFill>
                  <a:srgbClr val="000000"/>
                </a:solidFill>
              </a:rPr>
              <a:t> 1996-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жылга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чейинКыргызстан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Борбодук</a:t>
            </a:r>
            <a:r>
              <a:rPr lang="ru-RU" altLang="ru-RU" sz="2400" dirty="0" smtClean="0">
                <a:solidFill>
                  <a:srgbClr val="000000"/>
                </a:solidFill>
              </a:rPr>
              <a:t> Азия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чолкомундо</a:t>
            </a:r>
            <a:r>
              <a:rPr lang="ru-RU" altLang="ru-RU" sz="2400" dirty="0" smtClean="0">
                <a:solidFill>
                  <a:srgbClr val="000000"/>
                </a:solidFill>
              </a:rPr>
              <a:t> ВИЧ-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инфекциясы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жок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жалгыз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олко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болгон</a:t>
            </a:r>
            <a:r>
              <a:rPr lang="ru-RU" altLang="ru-RU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altLang="ru-RU" sz="2400" dirty="0" err="1" smtClean="0">
                <a:solidFill>
                  <a:srgbClr val="000000"/>
                </a:solidFill>
              </a:rPr>
              <a:t>Жарандардын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арасында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биринчи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жолу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аныкталган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фактыны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расмий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каттооКыргыз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Республикасында</a:t>
            </a:r>
            <a:r>
              <a:rPr lang="ru-RU" altLang="ru-RU" sz="2400" dirty="0" smtClean="0">
                <a:solidFill>
                  <a:srgbClr val="000000"/>
                </a:solidFill>
              </a:rPr>
              <a:t> 1996-жылга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туура</a:t>
            </a:r>
            <a:r>
              <a:rPr lang="ru-RU" altLang="ru-RU" sz="2400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келет</a:t>
            </a:r>
            <a:r>
              <a:rPr lang="ru-RU" altLang="ru-RU" sz="2400" dirty="0" smtClean="0">
                <a:solidFill>
                  <a:srgbClr val="000000"/>
                </a:solidFill>
              </a:rPr>
              <a:t>.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4310" y="3704867"/>
            <a:ext cx="615134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5400" b="1" i="1" smtClean="0">
                <a:solidFill>
                  <a:srgbClr val="FF000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К</a:t>
            </a:r>
            <a:r>
              <a:rPr lang="ky-KG" sz="5400" b="1" i="1" smtClean="0">
                <a:solidFill>
                  <a:srgbClr val="FF0000"/>
                </a:solidFill>
                <a:latin typeface="A97_Oktom_Times" panose="02020500000000000000" pitchFamily="18" charset="0"/>
                <a:ea typeface="+mj-ea"/>
                <a:cs typeface="Helvetica" panose="020B0604020202020204" pitchFamily="34" charset="0"/>
              </a:rPr>
              <a:t>ън\л бурганынздар </a:t>
            </a:r>
            <a:r>
              <a:rPr lang="ky-KG" sz="5400" b="1" i="1" dirty="0" smtClean="0">
                <a:solidFill>
                  <a:srgbClr val="FF0000"/>
                </a:solidFill>
                <a:latin typeface="A97_Oktom_Times" panose="02020500000000000000" pitchFamily="18" charset="0"/>
                <a:ea typeface="+mj-ea"/>
                <a:cs typeface="Helvetica" panose="020B0604020202020204" pitchFamily="34" charset="0"/>
              </a:rPr>
              <a:t>\ч\н чон рахмат!</a:t>
            </a:r>
            <a:endParaRPr lang="en-US" sz="5400" b="1" i="1" dirty="0">
              <a:solidFill>
                <a:srgbClr val="FF0000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algn="ctr"/>
            <a:endParaRPr lang="ru-RU" sz="4400" b="1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357" y="565609"/>
            <a:ext cx="5099901" cy="31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07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1407881"/>
            <a:ext cx="10319624" cy="346269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  <a:t>№78 </a:t>
            </a:r>
            <a:r>
              <a:rPr lang="ru-RU" sz="6600" b="1" dirty="0" err="1" smtClean="0">
                <a:solidFill>
                  <a:srgbClr val="FF0000"/>
                </a:solidFill>
                <a:latin typeface="A97_Oktom_Times" panose="02020500000000000000" pitchFamily="18" charset="0"/>
              </a:rPr>
              <a:t>М.Жолдошалиев</a:t>
            </a:r>
            <a:r>
              <a:rPr lang="ru-RU" sz="6600" b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  <a:t>      </a:t>
            </a:r>
            <a:br>
              <a:rPr lang="ru-RU" sz="6600" b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</a:br>
            <a:r>
              <a:rPr lang="ru-RU" sz="6600" b="1" dirty="0">
                <a:solidFill>
                  <a:srgbClr val="FF0000"/>
                </a:solidFill>
                <a:latin typeface="A97_Oktom_Times" panose="02020500000000000000" pitchFamily="18" charset="0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  <a:t>     </a:t>
            </a:r>
            <a:r>
              <a:rPr lang="ru-RU" sz="6600" b="1" dirty="0" err="1" smtClean="0">
                <a:solidFill>
                  <a:srgbClr val="FF0000"/>
                </a:solidFill>
                <a:latin typeface="A97_Oktom_Times" panose="02020500000000000000" pitchFamily="18" charset="0"/>
              </a:rPr>
              <a:t>атындагы</a:t>
            </a:r>
            <a:r>
              <a:rPr lang="ru-RU" sz="6600" b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  <a:t>  </a:t>
            </a:r>
            <a:r>
              <a:rPr lang="ru-RU" sz="6600" b="1" dirty="0" err="1" smtClean="0">
                <a:solidFill>
                  <a:srgbClr val="FF0000"/>
                </a:solidFill>
                <a:latin typeface="A97_Oktom_Times" panose="02020500000000000000" pitchFamily="18" charset="0"/>
              </a:rPr>
              <a:t>орто</a:t>
            </a:r>
            <a:r>
              <a:rPr lang="ru-RU" sz="6600" b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  <a:t>    </a:t>
            </a:r>
            <a:br>
              <a:rPr lang="ru-RU" sz="6600" b="1" dirty="0" smtClean="0">
                <a:solidFill>
                  <a:srgbClr val="FF0000"/>
                </a:solidFill>
                <a:latin typeface="A97_Oktom_Times" panose="02020500000000000000" pitchFamily="18" charset="0"/>
              </a:rPr>
            </a:br>
            <a:r>
              <a:rPr lang="ru-RU" sz="6600" b="1" smtClean="0">
                <a:solidFill>
                  <a:srgbClr val="FF0000"/>
                </a:solidFill>
                <a:latin typeface="A97_Oktom_Times" panose="02020500000000000000" pitchFamily="18" charset="0"/>
              </a:rPr>
              <a:t>             </a:t>
            </a:r>
            <a:r>
              <a:rPr lang="ru-RU" sz="6600" b="1" dirty="0" err="1" smtClean="0">
                <a:solidFill>
                  <a:srgbClr val="FF0000"/>
                </a:solidFill>
                <a:latin typeface="A97_Oktom_Times" panose="02020500000000000000" pitchFamily="18" charset="0"/>
              </a:rPr>
              <a:t>мектеби</a:t>
            </a:r>
            <a:endParaRPr lang="ru-RU" sz="6600" b="1" dirty="0">
              <a:solidFill>
                <a:srgbClr val="FF0000"/>
              </a:solidFill>
              <a:latin typeface="A97_Oktom_Times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2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Рисунок 9" descr="https://assets0.ello.co/uploads/asset/attachment/1086650/ello-hdpi-859310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054" y="890336"/>
            <a:ext cx="8217568" cy="534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71500" y="950495"/>
            <a:ext cx="10727871" cy="55826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0360" tIns="44280" rIns="90360" bIns="44280"/>
          <a:lstStyle/>
          <a:p>
            <a:pPr marL="331788" indent="-331788" eaLnBrk="1" hangingPunct="1">
              <a:spcBef>
                <a:spcPts val="500"/>
              </a:spcBef>
              <a:buClr>
                <a:srgbClr val="000000"/>
              </a:buClr>
              <a:buSzPct val="10000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ru-RU" altLang="ru-RU" sz="28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1788" indent="-331788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ВИЧ-</a:t>
            </a:r>
            <a:r>
              <a:rPr lang="ru-RU" altLang="ru-RU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инфекциясы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иммундук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системанын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спецификалык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бузулушу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жугуштуу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ънъкът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оору,анын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жугуштуу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иммундук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жетишсиздик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синдрому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пайда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болгонго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чейин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жай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бузулушуна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алып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келет.Алынган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иммуно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жетишсиздиктен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.</a:t>
            </a:r>
          </a:p>
          <a:p>
            <a:pPr marL="331788" indent="-331788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СПИД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синдрому,ВИЧ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инфекциясынын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акыркы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</a:t>
            </a:r>
          </a:p>
          <a:p>
            <a:pPr marL="331788" indent="-331788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4 -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клиникалык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стадиясы</a:t>
            </a:r>
            <a:r>
              <a:rPr lang="ru-RU" altLang="ru-RU" sz="2400" b="1" dirty="0" smtClean="0">
                <a:solidFill>
                  <a:srgbClr val="FF0000"/>
                </a:solidFill>
                <a:latin typeface="A97_Oktom_Times" panose="02020500000000000000" pitchFamily="18" charset="0"/>
                <a:cs typeface="Times New Roman" pitchFamily="18" charset="0"/>
              </a:rPr>
              <a:t>.</a:t>
            </a:r>
            <a:endParaRPr lang="ru-RU" alt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5462" y="220276"/>
            <a:ext cx="6965949" cy="80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403559" y="1143000"/>
            <a:ext cx="7459578" cy="5402179"/>
          </a:xfrm>
          <a:prstGeom prst="rect">
            <a:avLst/>
          </a:prstGeom>
          <a:noFill/>
          <a:ln>
            <a:noFill/>
          </a:ln>
          <a:effectLst/>
        </p:spPr>
        <p:txBody>
          <a:bodyPr lIns="90360" tIns="44280" rIns="90360" bIns="44280"/>
          <a:lstStyle>
            <a:lvl1pPr marL="331788" indent="-331788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14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defRPr>
            </a:lvl1pPr>
            <a:lvl2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14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defRPr>
            </a:lvl2pPr>
            <a:lvl3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14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defRPr>
            </a:lvl3pPr>
            <a:lvl4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14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defRPr>
            </a:lvl4pPr>
            <a:lvl5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14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14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14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14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14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ru-RU" altLang="ru-RU" sz="2400" b="1" dirty="0" err="1" smtClean="0">
                <a:solidFill>
                  <a:schemeClr val="tx1"/>
                </a:solidFill>
              </a:rPr>
              <a:t>Адамдын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иммундук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жетишсиздигинин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вирусу 1983-жыл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эки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лабораторияда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б</a:t>
            </a:r>
            <a:r>
              <a:rPr lang="ru-RU" altLang="ru-RU" sz="2400" b="1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ъл</a:t>
            </a:r>
            <a:r>
              <a:rPr lang="ru-RU" altLang="ru-RU" sz="2400" b="1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\н\п </a:t>
            </a:r>
            <a:r>
              <a:rPr lang="ru-RU" altLang="ru-RU" sz="2400" b="1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алынган.Франциядагы</a:t>
            </a:r>
            <a:r>
              <a:rPr lang="ru-RU" altLang="ru-RU" sz="2400" b="1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 Пастер </a:t>
            </a:r>
            <a:r>
              <a:rPr lang="ru-RU" altLang="ru-RU" sz="2400" b="1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институнда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Люк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Монтанье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жана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АКШнын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Улуттук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онкология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институнда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Роберт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Галло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*1986-жыл </a:t>
            </a:r>
            <a:r>
              <a:rPr lang="ru-RU" sz="2400" b="1" dirty="0" err="1" smtClean="0">
                <a:solidFill>
                  <a:schemeClr val="tx1"/>
                </a:solidFill>
              </a:rPr>
              <a:t>Вирустардын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таксономиясы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боюнча</a:t>
            </a:r>
            <a:r>
              <a:rPr lang="ru-RU" sz="2400" b="1" dirty="0" smtClean="0">
                <a:solidFill>
                  <a:schemeClr val="tx1"/>
                </a:solidFill>
              </a:rPr>
              <a:t> эл </a:t>
            </a:r>
            <a:r>
              <a:rPr lang="ru-RU" sz="2400" b="1" dirty="0" err="1" smtClean="0">
                <a:solidFill>
                  <a:schemeClr val="tx1"/>
                </a:solidFill>
              </a:rPr>
              <a:t>аралык</a:t>
            </a:r>
            <a:r>
              <a:rPr lang="ru-RU" sz="2400" b="1" dirty="0" smtClean="0">
                <a:solidFill>
                  <a:schemeClr val="tx1"/>
                </a:solidFill>
              </a:rPr>
              <a:t> комитет ага </a:t>
            </a:r>
            <a:r>
              <a:rPr lang="ru-RU" sz="2400" b="1" dirty="0" err="1" smtClean="0">
                <a:solidFill>
                  <a:schemeClr val="tx1"/>
                </a:solidFill>
              </a:rPr>
              <a:t>орус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тилине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которулган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адамдын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иммундук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жетишсиздигин</a:t>
            </a:r>
            <a:r>
              <a:rPr lang="ru-RU" sz="2400" b="1" dirty="0" smtClean="0">
                <a:solidFill>
                  <a:schemeClr val="tx1"/>
                </a:solidFill>
              </a:rPr>
              <a:t> вирусу (ВИЧ)</a:t>
            </a:r>
            <a:r>
              <a:rPr lang="ru-RU" sz="2400" b="1" dirty="0" err="1" smtClean="0">
                <a:solidFill>
                  <a:schemeClr val="tx1"/>
                </a:solidFill>
              </a:rPr>
              <a:t>деп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аталган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1986-жылы </a:t>
            </a:r>
            <a:r>
              <a:rPr lang="ru-RU" sz="2400" b="1" dirty="0" err="1" smtClean="0">
                <a:solidFill>
                  <a:schemeClr val="tx1"/>
                </a:solidFill>
              </a:rPr>
              <a:t>Робет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Галло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менен</a:t>
            </a:r>
            <a:r>
              <a:rPr lang="ru-RU" sz="2400" b="1" dirty="0" smtClean="0">
                <a:solidFill>
                  <a:schemeClr val="tx1"/>
                </a:solidFill>
              </a:rPr>
              <a:t> Люк </a:t>
            </a:r>
            <a:r>
              <a:rPr lang="ru-RU" sz="2400" b="1" dirty="0" err="1" smtClean="0">
                <a:solidFill>
                  <a:schemeClr val="tx1"/>
                </a:solidFill>
              </a:rPr>
              <a:t>Монтанье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вирустун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жаны</a:t>
            </a:r>
            <a:r>
              <a:rPr lang="ru-RU" sz="2400" b="1" dirty="0" smtClean="0">
                <a:solidFill>
                  <a:schemeClr val="tx1"/>
                </a:solidFill>
              </a:rPr>
              <a:t> т</a:t>
            </a:r>
            <a:r>
              <a:rPr lang="ru-RU" sz="2400" b="1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\р\н –(ВИЧ) 2 ни </a:t>
            </a:r>
            <a:r>
              <a:rPr lang="ru-RU" sz="2400" b="1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табышкан</a:t>
            </a:r>
            <a:r>
              <a:rPr lang="ru-RU" sz="2400" b="1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Comic Sans MS" pitchFamily="66" charset="0"/>
              <a:buChar char="•"/>
              <a:defRPr/>
            </a:pPr>
            <a:endParaRPr lang="ru-RU" altLang="ru-RU" sz="2400" b="1" dirty="0">
              <a:solidFill>
                <a:srgbClr val="000000"/>
              </a:solidFill>
            </a:endParaRPr>
          </a:p>
          <a:p>
            <a:pPr marL="336550" eaLnBrk="1" hangingPunct="1">
              <a:spcBef>
                <a:spcPts val="600"/>
              </a:spcBef>
              <a:buSzPct val="100000"/>
              <a:defRPr/>
            </a:pPr>
            <a:endParaRPr lang="ru-RU" altLang="ru-RU" sz="2400" b="1" dirty="0">
              <a:solidFill>
                <a:srgbClr val="000000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655" y="1275347"/>
            <a:ext cx="4021777" cy="4692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28011" y="469232"/>
            <a:ext cx="9168064" cy="601579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solidFill>
                  <a:srgbClr val="FF0000"/>
                </a:solidFill>
                <a:latin typeface="Segoe Print" panose="02000600000000000000" pitchFamily="2" charset="0"/>
                <a:ea typeface="+mj-ea"/>
                <a:cs typeface="+mj-cs"/>
              </a:rPr>
              <a:t>Ким </a:t>
            </a:r>
            <a:r>
              <a:rPr lang="ru-RU" sz="5000" b="1" dirty="0" err="1" smtClean="0">
                <a:solidFill>
                  <a:srgbClr val="FF0000"/>
                </a:solidFill>
                <a:latin typeface="Segoe Print" panose="02000600000000000000" pitchFamily="2" charset="0"/>
                <a:ea typeface="+mj-ea"/>
                <a:cs typeface="+mj-cs"/>
              </a:rPr>
              <a:t>изилдеп</a:t>
            </a:r>
            <a:r>
              <a:rPr lang="ru-RU" sz="5000" b="1" dirty="0" smtClean="0">
                <a:solidFill>
                  <a:srgbClr val="FF0000"/>
                </a:solidFill>
                <a:latin typeface="Segoe Print" panose="02000600000000000000" pitchFamily="2" charset="0"/>
                <a:ea typeface="+mj-ea"/>
                <a:cs typeface="+mj-cs"/>
              </a:rPr>
              <a:t> </a:t>
            </a:r>
            <a:r>
              <a:rPr lang="ru-RU" sz="5000" b="1" dirty="0" err="1" smtClean="0">
                <a:solidFill>
                  <a:srgbClr val="FF0000"/>
                </a:solidFill>
                <a:latin typeface="Segoe Print" panose="02000600000000000000" pitchFamily="2" charset="0"/>
                <a:ea typeface="+mj-ea"/>
                <a:cs typeface="+mj-cs"/>
              </a:rPr>
              <a:t>чыккан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 descr="gall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5758" y="1455821"/>
            <a:ext cx="4876800" cy="3754772"/>
          </a:xfrm>
          <a:noFill/>
        </p:spPr>
      </p:pic>
      <p:pic>
        <p:nvPicPr>
          <p:cNvPr id="33796" name="Picture 3" descr="montagni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5527" y="1491916"/>
            <a:ext cx="4982633" cy="3790866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31619" y="838353"/>
            <a:ext cx="180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altLang="ru-RU" b="1" i="1" u="sng" dirty="0">
                <a:solidFill>
                  <a:srgbClr val="002060"/>
                </a:solidFill>
              </a:rPr>
              <a:t>Роберт </a:t>
            </a:r>
            <a:r>
              <a:rPr lang="ru-RU" altLang="ru-RU" b="1" i="1" u="sng" dirty="0" err="1">
                <a:solidFill>
                  <a:srgbClr val="002060"/>
                </a:solidFill>
              </a:rPr>
              <a:t>Галло</a:t>
            </a:r>
            <a:r>
              <a:rPr lang="ru-RU" altLang="ru-RU" b="1" i="1" u="sng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39499" y="862498"/>
            <a:ext cx="195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altLang="ru-RU" b="1" i="1" u="sng" dirty="0">
                <a:solidFill>
                  <a:srgbClr val="002060"/>
                </a:solidFill>
              </a:rPr>
              <a:t>Люк</a:t>
            </a:r>
            <a:r>
              <a:rPr lang="ru-RU" altLang="ru-RU" b="1" i="1" u="sng" dirty="0">
                <a:solidFill>
                  <a:srgbClr val="EB8803"/>
                </a:solidFill>
              </a:rPr>
              <a:t> </a:t>
            </a:r>
            <a:r>
              <a:rPr lang="ru-RU" altLang="ru-RU" b="1" i="1" u="sng" dirty="0" err="1">
                <a:solidFill>
                  <a:srgbClr val="002060"/>
                </a:solidFill>
              </a:rPr>
              <a:t>Монтанье</a:t>
            </a:r>
            <a:endParaRPr lang="ru-RU" altLang="ru-RU" b="1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10610850" cy="89058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u="sng" dirty="0" smtClean="0">
                <a:solidFill>
                  <a:srgbClr val="FF0000"/>
                </a:solidFill>
              </a:rPr>
              <a:t>Этиология  </a:t>
            </a:r>
            <a:r>
              <a:rPr lang="ru-RU" sz="3800" u="sng" dirty="0" err="1" smtClean="0">
                <a:solidFill>
                  <a:srgbClr val="FF0000"/>
                </a:solidFill>
              </a:rPr>
              <a:t>бул</a:t>
            </a:r>
            <a:r>
              <a:rPr lang="ru-RU" sz="3800" u="sng" dirty="0" smtClean="0">
                <a:solidFill>
                  <a:srgbClr val="FF0000"/>
                </a:solidFill>
              </a:rPr>
              <a:t> СПИД вирусу</a:t>
            </a:r>
            <a:r>
              <a:rPr lang="ru-RU" sz="3800" u="sng" dirty="0">
                <a:solidFill>
                  <a:srgbClr val="FF0000"/>
                </a:solidFill>
              </a:rPr>
              <a:t/>
            </a:r>
            <a:br>
              <a:rPr lang="ru-RU" sz="3800" u="sng" dirty="0">
                <a:solidFill>
                  <a:srgbClr val="FF0000"/>
                </a:solidFill>
              </a:rPr>
            </a:br>
            <a:r>
              <a:rPr lang="ru-RU" sz="3800" u="sng" dirty="0">
                <a:solidFill>
                  <a:srgbClr val="FF3399"/>
                </a:solidFill>
              </a:rPr>
              <a:t/>
            </a:r>
            <a:br>
              <a:rPr lang="ru-RU" sz="3800" u="sng" dirty="0">
                <a:solidFill>
                  <a:srgbClr val="FF3399"/>
                </a:solidFill>
              </a:rPr>
            </a:br>
            <a:endParaRPr lang="ru-RU" sz="290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9976"/>
            <a:ext cx="11237913" cy="422676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altLang="ru-RU" sz="3200" u="sng" dirty="0" smtClean="0">
                <a:solidFill>
                  <a:schemeClr val="tx1"/>
                </a:solidFill>
              </a:rPr>
              <a:t>ВИЧ- </a:t>
            </a:r>
            <a:r>
              <a:rPr lang="ru-RU" altLang="ru-RU" sz="3200" u="sng" dirty="0" err="1" smtClean="0">
                <a:solidFill>
                  <a:schemeClr val="tx1"/>
                </a:solidFill>
              </a:rPr>
              <a:t>инфекциясынын</a:t>
            </a:r>
            <a:r>
              <a:rPr lang="ru-RU" altLang="ru-RU" sz="3200" u="sng" dirty="0" smtClean="0">
                <a:solidFill>
                  <a:schemeClr val="tx1"/>
                </a:solidFill>
              </a:rPr>
              <a:t> </a:t>
            </a:r>
            <a:r>
              <a:rPr lang="ru-RU" altLang="ru-RU" sz="3200" u="sng" dirty="0" err="1" smtClean="0">
                <a:solidFill>
                  <a:schemeClr val="tx1"/>
                </a:solidFill>
              </a:rPr>
              <a:t>козгогучтары</a:t>
            </a:r>
            <a:r>
              <a:rPr lang="ru-RU" altLang="ru-RU" sz="3200" u="sng" dirty="0" smtClean="0">
                <a:solidFill>
                  <a:schemeClr val="tx1"/>
                </a:solidFill>
              </a:rPr>
              <a:t> </a:t>
            </a:r>
            <a:r>
              <a:rPr lang="ru-RU" altLang="ru-RU" sz="3200" u="sng" dirty="0" err="1" smtClean="0">
                <a:solidFill>
                  <a:schemeClr val="tx1"/>
                </a:solidFill>
              </a:rPr>
              <a:t>ретровирустар</a:t>
            </a:r>
            <a:endParaRPr lang="ru-RU" altLang="ru-RU" sz="3200" u="sng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sz="3200" u="sng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\й-б\</a:t>
            </a:r>
            <a:r>
              <a:rPr lang="ru-RU" altLang="ru-RU" sz="3200" u="sng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лъс</a:t>
            </a:r>
            <a:r>
              <a:rPr lang="ru-RU" altLang="ru-RU" sz="3200" u="sng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\н\н </a:t>
            </a:r>
            <a:r>
              <a:rPr lang="ru-RU" altLang="ru-RU" sz="3200" u="sng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вирустарына</a:t>
            </a:r>
            <a:r>
              <a:rPr lang="ru-RU" altLang="ru-RU" sz="3200" u="sng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, </a:t>
            </a:r>
            <a:r>
              <a:rPr lang="ru-RU" altLang="ru-RU" sz="3200" u="sng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лентивирустадын</a:t>
            </a:r>
            <a:r>
              <a:rPr lang="ru-RU" altLang="ru-RU" sz="3200" u="sng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 </a:t>
            </a:r>
            <a:r>
              <a:rPr lang="ru-RU" altLang="ru-RU" sz="3200" u="sng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субфамилиясына</a:t>
            </a:r>
            <a:r>
              <a:rPr lang="ru-RU" altLang="ru-RU" sz="3200" u="sng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 (</a:t>
            </a:r>
            <a:r>
              <a:rPr lang="ru-RU" altLang="ru-RU" sz="3200" u="sng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жай</a:t>
            </a:r>
            <a:r>
              <a:rPr lang="ru-RU" altLang="ru-RU" sz="3200" u="sng" dirty="0">
                <a:solidFill>
                  <a:schemeClr val="tx1"/>
                </a:solidFill>
                <a:latin typeface="A97_Oktom_Times" panose="02020500000000000000" pitchFamily="18" charset="0"/>
              </a:rPr>
              <a:t> </a:t>
            </a:r>
            <a:r>
              <a:rPr lang="ru-RU" altLang="ru-RU" sz="3200" u="sng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вирустар</a:t>
            </a:r>
            <a:r>
              <a:rPr lang="ru-RU" altLang="ru-RU" sz="3200" u="sng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 ) </a:t>
            </a:r>
            <a:r>
              <a:rPr lang="ru-RU" altLang="ru-RU" sz="3200" u="sng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кирет</a:t>
            </a:r>
            <a:r>
              <a:rPr lang="ru-RU" altLang="ru-RU" sz="3200" u="sng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.</a:t>
            </a:r>
            <a:endParaRPr lang="ru-RU" altLang="ru-RU" sz="3200" u="sng" dirty="0">
              <a:solidFill>
                <a:schemeClr val="tx1"/>
              </a:solidFill>
              <a:latin typeface="A97_Oktom_Times" panose="02020500000000000000" pitchFamily="18" charset="0"/>
            </a:endParaRPr>
          </a:p>
          <a:p>
            <a:pPr eaLnBrk="1" hangingPunct="1"/>
            <a:r>
              <a:rPr lang="ru-RU" altLang="ru-RU" sz="3200" dirty="0" smtClean="0">
                <a:solidFill>
                  <a:schemeClr val="tx1"/>
                </a:solidFill>
              </a:rPr>
              <a:t>РНК- вирусу.  </a:t>
            </a:r>
            <a:endParaRPr lang="ru-RU" altLang="ru-RU" sz="3200" dirty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sz="3200" dirty="0" smtClean="0">
                <a:solidFill>
                  <a:schemeClr val="tx1"/>
                </a:solidFill>
              </a:rPr>
              <a:t>Вирус </a:t>
            </a:r>
            <a:r>
              <a:rPr lang="ru-RU" altLang="ru-RU" sz="3200" dirty="0" err="1" smtClean="0">
                <a:solidFill>
                  <a:schemeClr val="tx1"/>
                </a:solidFill>
              </a:rPr>
              <a:t>адамдын</a:t>
            </a:r>
            <a:r>
              <a:rPr lang="ru-RU" altLang="ru-RU" sz="3200" dirty="0" smtClean="0">
                <a:solidFill>
                  <a:schemeClr val="tx1"/>
                </a:solidFill>
              </a:rPr>
              <a:t> </a:t>
            </a:r>
            <a:r>
              <a:rPr lang="ru-RU" altLang="ru-RU" sz="3200" dirty="0" err="1" smtClean="0">
                <a:solidFill>
                  <a:schemeClr val="tx1"/>
                </a:solidFill>
              </a:rPr>
              <a:t>организимине</a:t>
            </a:r>
            <a:r>
              <a:rPr lang="ru-RU" altLang="ru-RU" sz="3200" dirty="0" smtClean="0">
                <a:solidFill>
                  <a:schemeClr val="tx1"/>
                </a:solidFill>
              </a:rPr>
              <a:t> </a:t>
            </a:r>
            <a:r>
              <a:rPr lang="ru-RU" altLang="ru-RU" sz="3200" dirty="0" err="1" smtClean="0">
                <a:solidFill>
                  <a:schemeClr val="tx1"/>
                </a:solidFill>
              </a:rPr>
              <a:t>киргенден</a:t>
            </a:r>
            <a:r>
              <a:rPr lang="ru-RU" altLang="ru-RU" sz="3200" dirty="0" smtClean="0">
                <a:solidFill>
                  <a:schemeClr val="tx1"/>
                </a:solidFill>
              </a:rPr>
              <a:t> </a:t>
            </a:r>
            <a:r>
              <a:rPr lang="ru-RU" altLang="ru-RU" sz="3200" dirty="0" err="1" smtClean="0">
                <a:solidFill>
                  <a:schemeClr val="tx1"/>
                </a:solidFill>
              </a:rPr>
              <a:t>кийин</a:t>
            </a:r>
            <a:r>
              <a:rPr lang="ru-RU" altLang="ru-RU" sz="3200" dirty="0" smtClean="0">
                <a:solidFill>
                  <a:schemeClr val="tx1"/>
                </a:solidFill>
              </a:rPr>
              <a:t> б</a:t>
            </a:r>
            <a:r>
              <a:rPr lang="ru-RU" altLang="ru-RU" sz="32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\т </a:t>
            </a:r>
            <a:r>
              <a:rPr lang="ru-RU" altLang="ru-RU" sz="32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ъм</a:t>
            </a:r>
            <a:r>
              <a:rPr lang="ru-RU" altLang="ru-RU" sz="32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\р </a:t>
            </a:r>
            <a:r>
              <a:rPr lang="ru-RU" altLang="ru-RU" sz="32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анын</a:t>
            </a:r>
            <a:r>
              <a:rPr lang="ru-RU" altLang="ru-RU" sz="32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 </a:t>
            </a:r>
            <a:r>
              <a:rPr lang="ru-RU" altLang="ru-RU" sz="32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жашоосун</a:t>
            </a:r>
            <a:r>
              <a:rPr lang="ru-RU" altLang="ru-RU" sz="32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 </a:t>
            </a:r>
            <a:r>
              <a:rPr lang="ru-RU" altLang="ru-RU" sz="32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коштоп</a:t>
            </a:r>
            <a:r>
              <a:rPr lang="ru-RU" altLang="ru-RU" sz="32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 ж\</a:t>
            </a:r>
            <a:r>
              <a:rPr lang="ru-RU" altLang="ru-RU" sz="3200" dirty="0" err="1" smtClean="0">
                <a:solidFill>
                  <a:schemeClr val="tx1"/>
                </a:solidFill>
                <a:latin typeface="A97_Oktom_Times" panose="02020500000000000000" pitchFamily="18" charset="0"/>
              </a:rPr>
              <a:t>рът</a:t>
            </a:r>
            <a:r>
              <a:rPr lang="ru-RU" altLang="ru-RU" sz="3200" dirty="0" smtClean="0">
                <a:solidFill>
                  <a:schemeClr val="tx1"/>
                </a:solidFill>
                <a:latin typeface="A97_Oktom_Times" panose="02020500000000000000" pitchFamily="18" charset="0"/>
              </a:rPr>
              <a:t>.</a:t>
            </a:r>
            <a:endParaRPr lang="ru-RU" alt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60350"/>
            <a:ext cx="10972800" cy="6064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800" b="1" u="sng" dirty="0" smtClean="0">
                <a:solidFill>
                  <a:schemeClr val="tx1"/>
                </a:solidFill>
              </a:rPr>
              <a:t>ВИЧ-</a:t>
            </a:r>
            <a:r>
              <a:rPr lang="ru-RU" altLang="ru-RU" sz="3800" b="1" u="sng" dirty="0" err="1" smtClean="0">
                <a:solidFill>
                  <a:schemeClr val="tx1"/>
                </a:solidFill>
              </a:rPr>
              <a:t>инфекциясынын</a:t>
            </a:r>
            <a:r>
              <a:rPr lang="ru-RU" altLang="ru-RU" sz="3800" b="1" u="sng" dirty="0" smtClean="0">
                <a:solidFill>
                  <a:schemeClr val="tx1"/>
                </a:solidFill>
              </a:rPr>
              <a:t> </a:t>
            </a:r>
            <a:r>
              <a:rPr lang="ru-RU" altLang="ru-RU" sz="3800" b="1" u="sng" dirty="0" err="1" smtClean="0">
                <a:solidFill>
                  <a:schemeClr val="tx1"/>
                </a:solidFill>
              </a:rPr>
              <a:t>патогенези</a:t>
            </a:r>
            <a:endParaRPr lang="ru-RU" altLang="ru-RU" sz="3800" b="1" u="sng" dirty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9350" y="1106488"/>
            <a:ext cx="11042650" cy="52736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Инфекция  </a:t>
            </a:r>
            <a:r>
              <a:rPr lang="ru-RU" sz="2800" dirty="0" err="1" smtClean="0">
                <a:solidFill>
                  <a:schemeClr val="tx1"/>
                </a:solidFill>
              </a:rPr>
              <a:t>кан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жана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вирусту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камтыган</a:t>
            </a:r>
            <a:r>
              <a:rPr lang="ru-RU" sz="2800" dirty="0" smtClean="0">
                <a:solidFill>
                  <a:schemeClr val="tx1"/>
                </a:solidFill>
              </a:rPr>
              <a:t> башка </a:t>
            </a:r>
            <a:r>
              <a:rPr lang="ru-RU" sz="2800" dirty="0" err="1" smtClean="0">
                <a:solidFill>
                  <a:schemeClr val="tx1"/>
                </a:solidFill>
              </a:rPr>
              <a:t>дене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суюктуктары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менен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тыгыз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байланышта</a:t>
            </a:r>
            <a:r>
              <a:rPr lang="ru-RU" sz="2800" dirty="0" smtClean="0">
                <a:solidFill>
                  <a:schemeClr val="tx1"/>
                </a:solidFill>
              </a:rPr>
              <a:t> болот.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 smtClean="0">
                <a:solidFill>
                  <a:schemeClr val="tx1"/>
                </a:solidFill>
              </a:rPr>
              <a:t>Дендриттик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клеткалар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организмге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вирустун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киришине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былжырлуу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клеткалар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катышышат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Вирус </a:t>
            </a:r>
            <a:r>
              <a:rPr lang="ru-RU" sz="2800" dirty="0" err="1" smtClean="0">
                <a:solidFill>
                  <a:schemeClr val="tx1"/>
                </a:solidFill>
              </a:rPr>
              <a:t>инфекциясынын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дарбазасынын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жанындагы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активдештирилген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CD4 </a:t>
            </a:r>
            <a:r>
              <a:rPr lang="ru-RU" sz="2800" dirty="0" err="1" smtClean="0">
                <a:solidFill>
                  <a:schemeClr val="tx1"/>
                </a:solidFill>
              </a:rPr>
              <a:t>лимфоциттерди</a:t>
            </a:r>
            <a:r>
              <a:rPr lang="ru-RU" sz="2800" dirty="0" smtClean="0">
                <a:solidFill>
                  <a:schemeClr val="tx1"/>
                </a:solidFill>
              </a:rPr>
              <a:t> тез </a:t>
            </a:r>
            <a:r>
              <a:rPr lang="ru-RU" sz="2800" dirty="0" err="1" smtClean="0">
                <a:solidFill>
                  <a:schemeClr val="tx1"/>
                </a:solidFill>
              </a:rPr>
              <a:t>жугузуп</a:t>
            </a:r>
            <a:r>
              <a:rPr lang="ru-RU" sz="2800" dirty="0" smtClean="0">
                <a:solidFill>
                  <a:schemeClr val="tx1"/>
                </a:solidFill>
              </a:rPr>
              <a:t> ,</a:t>
            </a:r>
            <a:r>
              <a:rPr lang="ru-RU" sz="2800" dirty="0" err="1" smtClean="0">
                <a:solidFill>
                  <a:schemeClr val="tx1"/>
                </a:solidFill>
              </a:rPr>
              <a:t>алар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менен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бирге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аймактык</a:t>
            </a:r>
            <a:r>
              <a:rPr lang="ru-RU" sz="2800" dirty="0" smtClean="0">
                <a:solidFill>
                  <a:schemeClr val="tx1"/>
                </a:solidFill>
              </a:rPr>
              <a:t> лимфа </a:t>
            </a:r>
            <a:r>
              <a:rPr lang="ru-RU" sz="2800" dirty="0" err="1" smtClean="0">
                <a:solidFill>
                  <a:schemeClr val="tx1"/>
                </a:solidFill>
              </a:rPr>
              <a:t>бездерине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кирет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 smtClean="0">
                <a:solidFill>
                  <a:schemeClr val="tx1"/>
                </a:solidFill>
              </a:rPr>
              <a:t>Ушундан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кийин</a:t>
            </a:r>
            <a:r>
              <a:rPr lang="ru-RU" sz="2800" dirty="0" smtClean="0">
                <a:solidFill>
                  <a:schemeClr val="tx1"/>
                </a:solidFill>
              </a:rPr>
              <a:t> ВИЧ ток </a:t>
            </a:r>
            <a:r>
              <a:rPr lang="ru-RU" sz="2800" dirty="0" err="1" smtClean="0">
                <a:solidFill>
                  <a:schemeClr val="tx1"/>
                </a:solidFill>
              </a:rPr>
              <a:t>менен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организмге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кан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жана</a:t>
            </a:r>
            <a:r>
              <a:rPr lang="ru-RU" sz="2800" dirty="0" smtClean="0">
                <a:solidFill>
                  <a:schemeClr val="tx1"/>
                </a:solidFill>
              </a:rPr>
              <a:t> лимфа </a:t>
            </a:r>
            <a:r>
              <a:rPr lang="ru-RU" sz="2800" dirty="0" err="1" smtClean="0">
                <a:solidFill>
                  <a:schemeClr val="tx1"/>
                </a:solidFill>
              </a:rPr>
              <a:t>аркылуу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тарайт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543425" y="850314"/>
            <a:ext cx="10591800" cy="7339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ВИЧтин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жугуу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механизими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09599" y="2213811"/>
            <a:ext cx="10459453" cy="30680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Оорунун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козгогучунун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резервуары 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булагы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СПИД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ооруган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жеВИЧ-инфекциясы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3082</TotalTime>
  <Words>507</Words>
  <Application>Microsoft Office PowerPoint</Application>
  <PresentationFormat>Широкоэкранный</PresentationFormat>
  <Paragraphs>84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8" baseType="lpstr">
      <vt:lpstr>Microsoft YaHei</vt:lpstr>
      <vt:lpstr>A97_Oktom_Times</vt:lpstr>
      <vt:lpstr>Aparajita</vt:lpstr>
      <vt:lpstr>Arial</vt:lpstr>
      <vt:lpstr>Calibri</vt:lpstr>
      <vt:lpstr>Calibri Light</vt:lpstr>
      <vt:lpstr>Century Gothic</vt:lpstr>
      <vt:lpstr>Comic Sans MS</vt:lpstr>
      <vt:lpstr>Garamond</vt:lpstr>
      <vt:lpstr>Helvetica</vt:lpstr>
      <vt:lpstr>Segoe Print</vt:lpstr>
      <vt:lpstr>Times New Roman</vt:lpstr>
      <vt:lpstr>Trebuchet MS</vt:lpstr>
      <vt:lpstr>Wingdings</vt:lpstr>
      <vt:lpstr>Wingdings 3</vt:lpstr>
      <vt:lpstr>Тема Office</vt:lpstr>
      <vt:lpstr>Грань</vt:lpstr>
      <vt:lpstr>Легкий дым</vt:lpstr>
      <vt:lpstr>Натуральные материалы</vt:lpstr>
      <vt:lpstr>             1-декабрь б\тк\л    д\йнъл\к           СПИДке каршы   к\ръш\\ к\н\!</vt:lpstr>
      <vt:lpstr>№78 М.Жолдошалиев             атындагы  орто                  мектеби</vt:lpstr>
      <vt:lpstr>Презентация PowerPoint</vt:lpstr>
      <vt:lpstr>Презентация PowerPoint</vt:lpstr>
      <vt:lpstr>Презентация PowerPoint</vt:lpstr>
      <vt:lpstr>Презентация PowerPoint</vt:lpstr>
      <vt:lpstr>Этиология  бул СПИД вирусу  </vt:lpstr>
      <vt:lpstr>ВИЧ-инфекциясынын патогенези</vt:lpstr>
      <vt:lpstr>ВИЧтин жугуу механизими</vt:lpstr>
      <vt:lpstr>СПИД вирусу</vt:lpstr>
      <vt:lpstr>Биологиялык суюктук  </vt:lpstr>
      <vt:lpstr> ВИЧтин касиеттери</vt:lpstr>
      <vt:lpstr>Презентация PowerPoint</vt:lpstr>
      <vt:lpstr>Экспрес учун  колдонулган дене суюктуктары ВИЧ тести</vt:lpstr>
      <vt:lpstr> Жыйынтыктарды интерпретацилоо </vt:lpstr>
      <vt:lpstr> </vt:lpstr>
      <vt:lpstr>Негизги иш аракеттер</vt:lpstr>
      <vt:lpstr>Кыргызстанда эпидемиянын онугуу тарыхы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Hewlett-Packard Company</dc:creator>
  <cp:lastModifiedBy>TechLine</cp:lastModifiedBy>
  <cp:revision>362</cp:revision>
  <cp:lastPrinted>2019-08-21T08:24:41Z</cp:lastPrinted>
  <dcterms:created xsi:type="dcterms:W3CDTF">2019-07-10T03:56:42Z</dcterms:created>
  <dcterms:modified xsi:type="dcterms:W3CDTF">2022-12-01T07:37:53Z</dcterms:modified>
</cp:coreProperties>
</file>